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12" r:id="rId2"/>
    <p:sldId id="309" r:id="rId3"/>
    <p:sldId id="324" r:id="rId4"/>
    <p:sldId id="313" r:id="rId5"/>
    <p:sldId id="319" r:id="rId6"/>
    <p:sldId id="314" r:id="rId7"/>
    <p:sldId id="308" r:id="rId8"/>
    <p:sldId id="315" r:id="rId9"/>
    <p:sldId id="316" r:id="rId10"/>
    <p:sldId id="318" r:id="rId11"/>
    <p:sldId id="321" r:id="rId12"/>
    <p:sldId id="317" r:id="rId13"/>
    <p:sldId id="320" r:id="rId14"/>
    <p:sldId id="311" r:id="rId15"/>
    <p:sldId id="307" r:id="rId16"/>
    <p:sldId id="322" r:id="rId17"/>
    <p:sldId id="323" r:id="rId18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D01"/>
    <a:srgbClr val="E33E1D"/>
    <a:srgbClr val="F1A60F"/>
    <a:srgbClr val="1B416F"/>
    <a:srgbClr val="66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8024" autoAdjust="0"/>
  </p:normalViewPr>
  <p:slideViewPr>
    <p:cSldViewPr>
      <p:cViewPr varScale="1">
        <p:scale>
          <a:sx n="110" d="100"/>
          <a:sy n="110" d="100"/>
        </p:scale>
        <p:origin x="160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68F88C59-319B-4332-9A1D-2A62CFCB00D8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B16A41B8-7DC3-4DB6-84E4-E105629EAA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883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68B300D-05F0-4B43-940D-46DED5A791AD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9B26CD33-4337-4529-948A-94F6960B237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656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372200" y="6324600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2339752" y="2636912"/>
            <a:ext cx="5472608" cy="4320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 flipH="1">
            <a:off x="-13" y="6324601"/>
            <a:ext cx="1763700" cy="533400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73367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3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5076056" y="1124744"/>
            <a:ext cx="3744416" cy="2304256"/>
          </a:xfrm>
        </p:spPr>
        <p:txBody>
          <a:bodyPr/>
          <a:lstStyle>
            <a:lvl1pPr marL="0" marR="0" indent="1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 dirty="0"/>
              <a:t>Click icon to add picture</a:t>
            </a:r>
          </a:p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5076056" y="3573016"/>
            <a:ext cx="3744416" cy="2304256"/>
          </a:xfrm>
        </p:spPr>
        <p:txBody>
          <a:bodyPr/>
          <a:lstStyle>
            <a:lvl1pPr marL="0" marR="0" indent="1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 dirty="0"/>
              <a:t>Click icon to add picture</a:t>
            </a:r>
          </a:p>
          <a:p>
            <a:endParaRPr lang="en-US" dirty="0"/>
          </a:p>
        </p:txBody>
      </p:sp>
      <p:sp>
        <p:nvSpPr>
          <p:cNvPr id="11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337336" y="1124744"/>
            <a:ext cx="4594704" cy="47525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620688"/>
            <a:ext cx="9144000" cy="5688632"/>
          </a:xfrm>
          <a:noFill/>
          <a:ln w="25400" cap="rnd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>
              <a:buFontTx/>
              <a:buNone/>
            </a:pPr>
            <a:r>
              <a:rPr lang="en-US" i="0" dirty="0"/>
              <a:t>Click icon</a:t>
            </a:r>
            <a:r>
              <a:rPr lang="en-US" i="0" baseline="0" dirty="0"/>
              <a:t> to add </a:t>
            </a:r>
            <a:r>
              <a:rPr lang="en-US" i="0" dirty="0"/>
              <a:t>full page picture</a:t>
            </a:r>
            <a:endParaRPr lang="en-US" i="0" baseline="0" dirty="0"/>
          </a:p>
          <a:p>
            <a:pPr marL="0" marR="0" indent="0" algn="ctr">
              <a:buFontTx/>
              <a:buNone/>
            </a:pPr>
            <a:endParaRPr lang="en-US" i="0" dirty="0"/>
          </a:p>
          <a:p>
            <a:pPr algn="ctr">
              <a:buFontTx/>
              <a:buNone/>
            </a:pPr>
            <a:endParaRPr lang="en-US" i="0" dirty="0"/>
          </a:p>
          <a:p>
            <a:pPr algn="ctr">
              <a:buFontTx/>
              <a:buNone/>
            </a:pPr>
            <a:endParaRPr lang="en-US" i="0" dirty="0"/>
          </a:p>
        </p:txBody>
      </p:sp>
      <p:sp>
        <p:nvSpPr>
          <p:cNvPr id="6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21328" y="631679"/>
            <a:ext cx="9122672" cy="571062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74002961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6"/>
          <p:cNvSpPr>
            <a:spLocks noGrp="1" noChangeAspect="1"/>
          </p:cNvSpPr>
          <p:nvPr>
            <p:ph type="pic" sz="quarter" idx="10"/>
          </p:nvPr>
        </p:nvSpPr>
        <p:spPr>
          <a:xfrm>
            <a:off x="323528" y="764704"/>
            <a:ext cx="8496944" cy="4813448"/>
          </a:xfrm>
          <a:noFill/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>
              <a:buFontTx/>
              <a:buNone/>
            </a:pPr>
            <a:r>
              <a:rPr lang="en-US" i="0" dirty="0"/>
              <a:t>Click icon</a:t>
            </a:r>
            <a:r>
              <a:rPr lang="en-US" i="0" baseline="0" dirty="0"/>
              <a:t> to add </a:t>
            </a:r>
            <a:r>
              <a:rPr lang="en-US" i="0" dirty="0"/>
              <a:t>picture</a:t>
            </a:r>
            <a:endParaRPr lang="en-US" i="0" baseline="0" dirty="0"/>
          </a:p>
          <a:p>
            <a:pPr marL="0" marR="0" indent="0" algn="ctr">
              <a:buFontTx/>
              <a:buNone/>
            </a:pPr>
            <a:endParaRPr lang="en-US" i="0" dirty="0"/>
          </a:p>
          <a:p>
            <a:pPr algn="ctr">
              <a:buFontTx/>
              <a:buNone/>
            </a:pPr>
            <a:endParaRPr lang="en-US" i="0" dirty="0"/>
          </a:p>
          <a:p>
            <a:pPr algn="ctr">
              <a:buFontTx/>
              <a:buNone/>
            </a:pPr>
            <a:endParaRPr lang="en-US" i="0" dirty="0"/>
          </a:p>
        </p:txBody>
      </p:sp>
      <p:sp>
        <p:nvSpPr>
          <p:cNvPr id="5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5661248"/>
            <a:ext cx="8496944" cy="543272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6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59691522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5661248"/>
            <a:ext cx="8496944" cy="543272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6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323528" y="764704"/>
            <a:ext cx="8496300" cy="4824413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49017011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2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3528" y="764704"/>
            <a:ext cx="4172272" cy="4416896"/>
          </a:xfr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dirty="0"/>
              <a:t>Click icon to add picture</a:t>
            </a:r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5334000"/>
            <a:ext cx="4172272" cy="831304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644008" y="5334000"/>
            <a:ext cx="4176464" cy="831304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Rectangle 8"/>
          <p:cNvSpPr>
            <a:spLocks noGrp="1" noChangeAspect="1"/>
          </p:cNvSpPr>
          <p:nvPr>
            <p:ph type="pic" sz="quarter" idx="16"/>
          </p:nvPr>
        </p:nvSpPr>
        <p:spPr>
          <a:xfrm>
            <a:off x="4644008" y="764704"/>
            <a:ext cx="4172272" cy="4416896"/>
          </a:xfr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dirty="0"/>
              <a:t>Click icon to add picture</a:t>
            </a:r>
          </a:p>
        </p:txBody>
      </p:sp>
      <p:sp>
        <p:nvSpPr>
          <p:cNvPr id="14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2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5334000"/>
            <a:ext cx="4172272" cy="831304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4096072" cy="831304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6"/>
          </p:nvPr>
        </p:nvSpPr>
        <p:spPr>
          <a:xfrm>
            <a:off x="323850" y="765175"/>
            <a:ext cx="4176142" cy="4392613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Chart Placeholder 3"/>
          <p:cNvSpPr>
            <a:spLocks noGrp="1"/>
          </p:cNvSpPr>
          <p:nvPr>
            <p:ph type="chart" sz="quarter" idx="17"/>
          </p:nvPr>
        </p:nvSpPr>
        <p:spPr>
          <a:xfrm>
            <a:off x="4716016" y="764704"/>
            <a:ext cx="4104456" cy="4392613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18776441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1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573016"/>
            <a:ext cx="4157032" cy="2553424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323528" y="3573016"/>
            <a:ext cx="4157032" cy="2553424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836712"/>
            <a:ext cx="4157032" cy="2553424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836712"/>
            <a:ext cx="4176464" cy="2553424"/>
          </a:xfrm>
        </p:spPr>
        <p:txBody>
          <a:bodyPr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1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573016"/>
            <a:ext cx="3753172" cy="2513841"/>
          </a:xfr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323528" y="908720"/>
            <a:ext cx="4560892" cy="5184576"/>
          </a:xfr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908720"/>
            <a:ext cx="3753172" cy="2511897"/>
          </a:xfr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6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323528" y="908720"/>
            <a:ext cx="4171551" cy="216024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323528" y="5877272"/>
            <a:ext cx="4176464" cy="304800"/>
          </a:xfrm>
        </p:spPr>
        <p:txBody>
          <a:bodyPr lIns="9144"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323528" y="3645024"/>
            <a:ext cx="4176464" cy="216024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323528" y="3212976"/>
            <a:ext cx="4176464" cy="304800"/>
          </a:xfrm>
        </p:spPr>
        <p:txBody>
          <a:bodyPr lIns="9144"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3"/>
          </p:nvPr>
        </p:nvSpPr>
        <p:spPr>
          <a:xfrm>
            <a:off x="4644008" y="908720"/>
            <a:ext cx="4171551" cy="216024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44008" y="5877272"/>
            <a:ext cx="4176464" cy="304800"/>
          </a:xfrm>
        </p:spPr>
        <p:txBody>
          <a:bodyPr lIns="9144"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pic" sz="quarter" idx="25"/>
          </p:nvPr>
        </p:nvSpPr>
        <p:spPr>
          <a:xfrm>
            <a:off x="4644008" y="3645024"/>
            <a:ext cx="4176463" cy="216024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6" hasCustomPrompt="1"/>
          </p:nvPr>
        </p:nvSpPr>
        <p:spPr>
          <a:xfrm>
            <a:off x="4644008" y="3212976"/>
            <a:ext cx="4176464" cy="304800"/>
          </a:xfrm>
        </p:spPr>
        <p:txBody>
          <a:bodyPr lIns="9144"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22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 to add title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23528" y="1124744"/>
            <a:ext cx="8497168" cy="475252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0" y="6324600"/>
            <a:ext cx="9143998" cy="45719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538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6084168" y="1124744"/>
            <a:ext cx="2755057" cy="324036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4495800"/>
            <a:ext cx="8496944" cy="1381472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2000" baseline="0"/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pic" sz="quarter" idx="32"/>
          </p:nvPr>
        </p:nvSpPr>
        <p:spPr>
          <a:xfrm>
            <a:off x="3203848" y="1124744"/>
            <a:ext cx="2755057" cy="3241359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3"/>
          </p:nvPr>
        </p:nvSpPr>
        <p:spPr>
          <a:xfrm>
            <a:off x="323528" y="1124744"/>
            <a:ext cx="2755057" cy="3241359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5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9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4139952" y="1124745"/>
            <a:ext cx="4617720" cy="4752528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395536" y="4077072"/>
            <a:ext cx="3528392" cy="182880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395536" y="1124744"/>
            <a:ext cx="3528392" cy="2808312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2000" baseline="0"/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764704"/>
            <a:ext cx="5562600" cy="3635846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669504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669504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395536" y="764704"/>
            <a:ext cx="2520280" cy="3672408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 to add title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0" y="6324600"/>
            <a:ext cx="9143998" cy="45719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23850" y="1124744"/>
            <a:ext cx="8496300" cy="47513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10007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899592" y="0"/>
            <a:ext cx="8244407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1" y="1"/>
            <a:ext cx="899592" cy="6237312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-3463" y="6324600"/>
            <a:ext cx="9143998" cy="45719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1187624" y="1124744"/>
            <a:ext cx="7633072" cy="475252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-1082114" y="5193898"/>
            <a:ext cx="3071700" cy="432048"/>
          </a:xfrm>
        </p:spPr>
        <p:txBody>
          <a:bodyPr vert="vert270" bIns="0"/>
          <a:lstStyle>
            <a:lvl1pPr algn="l">
              <a:def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Click  to add title</a:t>
            </a:r>
          </a:p>
        </p:txBody>
      </p:sp>
      <p:pic>
        <p:nvPicPr>
          <p:cNvPr id="10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8"/>
          <p:cNvSpPr>
            <a:spLocks noChangeArrowheads="1"/>
          </p:cNvSpPr>
          <p:nvPr userDrawn="1"/>
        </p:nvSpPr>
        <p:spPr bwMode="auto">
          <a:xfrm flipH="1">
            <a:off x="-13" y="0"/>
            <a:ext cx="899603" cy="1124744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47722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1187624" y="1124744"/>
            <a:ext cx="7633072" cy="47525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28"/>
          <p:cNvSpPr>
            <a:spLocks noChangeArrowheads="1"/>
          </p:cNvSpPr>
          <p:nvPr userDrawn="1"/>
        </p:nvSpPr>
        <p:spPr bwMode="auto">
          <a:xfrm flipH="1">
            <a:off x="-11" y="6350767"/>
            <a:ext cx="899603" cy="507233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1" y="0"/>
            <a:ext cx="899592" cy="623731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6327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>
                <a:latin typeface="+mj-lt"/>
              </a:defRPr>
            </a:lvl1pPr>
          </a:lstStyle>
          <a:p>
            <a:r>
              <a:rPr lang="en-US" dirty="0"/>
              <a:t>Click  to add title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23528" y="1124744"/>
            <a:ext cx="8497168" cy="47525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25648795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2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4139952" y="1124744"/>
            <a:ext cx="4680520" cy="4752528"/>
          </a:xfrm>
        </p:spPr>
        <p:txBody>
          <a:bodyPr/>
          <a:lstStyle>
            <a:lvl1pPr marL="0" marR="0" indent="1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 dirty="0"/>
              <a:t>Click icon to add picture</a:t>
            </a:r>
          </a:p>
          <a:p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337336" y="1124744"/>
            <a:ext cx="3658600" cy="47525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4927262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2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337336" y="1124744"/>
            <a:ext cx="3658600" cy="47525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4139952" y="1124744"/>
            <a:ext cx="4680520" cy="4752528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9840599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2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4644008" y="1124744"/>
            <a:ext cx="4176464" cy="4752528"/>
          </a:xfrm>
        </p:spPr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23528" y="1125538"/>
            <a:ext cx="4176464" cy="475138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92481627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395536" y="836712"/>
            <a:ext cx="8424936" cy="532859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 dirty="0"/>
          </a:p>
        </p:txBody>
      </p:sp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394562" y="99864"/>
            <a:ext cx="4825510" cy="492968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r>
              <a:rPr lang="en-US" noProof="1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sz="2400" b="1" cap="none" baseline="0">
          <a:solidFill>
            <a:schemeClr val="tx1"/>
          </a:solidFill>
          <a:effectLst/>
          <a:latin typeface="+mj-lt"/>
          <a:ea typeface="+mj-ea"/>
          <a:cs typeface="Calibri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rtl="0" eaLnBrk="1" latinLnBrk="0" hangingPunct="1">
        <a:spcBef>
          <a:spcPct val="20000"/>
        </a:spcBef>
        <a:buFont typeface="Wingdings" pitchFamily="2" charset="2"/>
        <a:buNone/>
        <a:defRPr sz="2200">
          <a:solidFill>
            <a:schemeClr val="bg1"/>
          </a:solidFill>
          <a:latin typeface="+mn-lt"/>
          <a:ea typeface="+mn-ea"/>
          <a:cs typeface="Calibri" pitchFamily="34" charset="0"/>
        </a:defRPr>
      </a:lvl1pPr>
      <a:lvl2pPr marL="800100" indent="-342900" algn="l" rtl="0" eaLnBrk="1" latinLnBrk="0" hangingPunct="1">
        <a:spcBef>
          <a:spcPct val="20000"/>
        </a:spcBef>
        <a:buClr>
          <a:srgbClr val="FF3D0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ea typeface="+mn-ea"/>
          <a:cs typeface="Calibri" pitchFamily="34" charset="0"/>
        </a:defRPr>
      </a:lvl2pPr>
      <a:lvl3pPr marL="1257300" indent="-342900" algn="l" rtl="0" eaLnBrk="1" latinLnBrk="0" hangingPunct="1">
        <a:spcBef>
          <a:spcPct val="20000"/>
        </a:spcBef>
        <a:buClr>
          <a:srgbClr val="FF3D01"/>
        </a:buClr>
        <a:buFont typeface="Wingdings" pitchFamily="2" charset="2"/>
        <a:buChar char="§"/>
        <a:defRPr sz="1800">
          <a:solidFill>
            <a:schemeClr val="bg1"/>
          </a:solidFill>
          <a:latin typeface="+mn-lt"/>
          <a:ea typeface="+mn-ea"/>
          <a:cs typeface="Calibri" pitchFamily="34" charset="0"/>
        </a:defRPr>
      </a:lvl3pPr>
      <a:lvl4pPr marL="1600200" indent="-228600" algn="l" rtl="0" eaLnBrk="1" latinLnBrk="0" hangingPunct="1">
        <a:spcBef>
          <a:spcPct val="20000"/>
        </a:spcBef>
        <a:buClr>
          <a:srgbClr val="FF3D01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  <a:ea typeface="+mn-ea"/>
          <a:cs typeface="Calibri" pitchFamily="34" charset="0"/>
        </a:defRPr>
      </a:lvl4pPr>
      <a:lvl5pPr marL="2057400" indent="-228600" algn="l" rtl="0" eaLnBrk="1" latinLnBrk="0" hangingPunct="1">
        <a:spcBef>
          <a:spcPct val="20000"/>
        </a:spcBef>
        <a:buClr>
          <a:srgbClr val="FF3D01"/>
        </a:buClr>
        <a:buFont typeface="Wingdings" pitchFamily="2" charset="2"/>
        <a:buChar char="§"/>
        <a:defRPr sz="1400">
          <a:solidFill>
            <a:schemeClr val="bg1"/>
          </a:solidFill>
          <a:latin typeface="+mn-lt"/>
          <a:ea typeface="+mn-ea"/>
          <a:cs typeface="Calibri" pitchFamily="34" charset="0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microsoft.com/office/2007/relationships/hdphoto" Target="../media/hdphoto2.wdp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13.xml"/><Relationship Id="rId4" Type="http://schemas.openxmlformats.org/officeDocument/2006/relationships/slide" Target="slid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1835696" y="2060848"/>
            <a:ext cx="5472608" cy="2088232"/>
          </a:xfrm>
        </p:spPr>
        <p:txBody>
          <a:bodyPr>
            <a:normAutofit/>
          </a:bodyPr>
          <a:lstStyle/>
          <a:p>
            <a:r>
              <a:rPr lang="en-US" sz="3600" b="1" dirty="0"/>
              <a:t>JAZZ SILENT BOX</a:t>
            </a:r>
          </a:p>
          <a:p>
            <a:r>
              <a:rPr lang="en-US" sz="2400" dirty="0"/>
              <a:t>LOUNGE FURNITURE</a:t>
            </a:r>
          </a:p>
        </p:txBody>
      </p:sp>
      <p:sp>
        <p:nvSpPr>
          <p:cNvPr id="3" name="Rectangle 2"/>
          <p:cNvSpPr/>
          <p:nvPr/>
        </p:nvSpPr>
        <p:spPr>
          <a:xfrm>
            <a:off x="1835696" y="6320353"/>
            <a:ext cx="9509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200" dirty="0"/>
              <a:t>2015 09 07</a:t>
            </a:r>
          </a:p>
        </p:txBody>
      </p:sp>
    </p:spTree>
    <p:extLst>
      <p:ext uri="{BB962C8B-B14F-4D97-AF65-F5344CB8AC3E}">
        <p14:creationId xmlns:p14="http://schemas.microsoft.com/office/powerpoint/2010/main" val="2964173028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1" t="8403" r="45626" b="18302"/>
          <a:stretch/>
        </p:blipFill>
        <p:spPr>
          <a:xfrm flipH="1">
            <a:off x="6479704" y="692696"/>
            <a:ext cx="2664296" cy="566609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95554" y="836712"/>
            <a:ext cx="395681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kern="0" dirty="0">
                <a:solidFill>
                  <a:schemeClr val="bg1"/>
                </a:solidFill>
              </a:rPr>
              <a:t>There are </a:t>
            </a:r>
            <a:r>
              <a:rPr lang="en-US" kern="0" dirty="0">
                <a:solidFill>
                  <a:schemeClr val="bg1"/>
                </a:solidFill>
              </a:rPr>
              <a:t>three</a:t>
            </a:r>
            <a:r>
              <a:rPr lang="lt-LT" kern="0" dirty="0">
                <a:solidFill>
                  <a:schemeClr val="bg1"/>
                </a:solidFill>
              </a:rPr>
              <a:t> </a:t>
            </a:r>
            <a:r>
              <a:rPr lang="en-US" kern="0" dirty="0">
                <a:solidFill>
                  <a:schemeClr val="bg1"/>
                </a:solidFill>
              </a:rPr>
              <a:t>zippers sew</a:t>
            </a:r>
            <a:r>
              <a:rPr lang="lt-LT" kern="0" dirty="0">
                <a:solidFill>
                  <a:schemeClr val="bg1"/>
                </a:solidFill>
              </a:rPr>
              <a:t>n into the </a:t>
            </a:r>
            <a:r>
              <a:rPr lang="en-US" kern="0" dirty="0">
                <a:solidFill>
                  <a:schemeClr val="bg1"/>
                </a:solidFill>
              </a:rPr>
              <a:t>central wall</a:t>
            </a:r>
            <a:r>
              <a:rPr lang="lt-LT" kern="0" dirty="0">
                <a:solidFill>
                  <a:schemeClr val="bg1"/>
                </a:solidFill>
              </a:rPr>
              <a:t> for wire management</a:t>
            </a:r>
          </a:p>
          <a:p>
            <a:r>
              <a:rPr lang="lt-LT" kern="0" dirty="0">
                <a:solidFill>
                  <a:schemeClr val="bg1"/>
                </a:solidFill>
              </a:rPr>
              <a:t>(only for AGS183): </a:t>
            </a:r>
          </a:p>
          <a:p>
            <a:endParaRPr lang="lt-LT" kern="0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lt-LT" kern="0" dirty="0">
                <a:solidFill>
                  <a:schemeClr val="bg1"/>
                </a:solidFill>
              </a:rPr>
              <a:t>Under the monitor holder;</a:t>
            </a:r>
          </a:p>
          <a:p>
            <a:pPr marL="342900" indent="-342900">
              <a:buFont typeface="+mj-lt"/>
              <a:buAutoNum type="arabicPeriod"/>
            </a:pPr>
            <a:r>
              <a:rPr lang="lt-LT" kern="0" dirty="0">
                <a:solidFill>
                  <a:schemeClr val="bg1"/>
                </a:solidFill>
              </a:rPr>
              <a:t>Under the power socket;</a:t>
            </a:r>
          </a:p>
          <a:p>
            <a:pPr marL="342900" indent="-342900">
              <a:buFont typeface="+mj-lt"/>
              <a:buAutoNum type="arabicPeriod"/>
            </a:pPr>
            <a:r>
              <a:rPr lang="lt-LT" kern="0" dirty="0">
                <a:solidFill>
                  <a:schemeClr val="bg1"/>
                </a:solidFill>
              </a:rPr>
              <a:t>In the lower part of the wall.</a:t>
            </a:r>
          </a:p>
          <a:p>
            <a:endParaRPr lang="lt-LT" kern="0" dirty="0">
              <a:solidFill>
                <a:schemeClr val="bg1"/>
              </a:solidFill>
            </a:endParaRPr>
          </a:p>
          <a:p>
            <a:r>
              <a:rPr lang="en-US" kern="0" dirty="0">
                <a:solidFill>
                  <a:schemeClr val="bg1"/>
                </a:solidFill>
              </a:rPr>
              <a:t>After combining</a:t>
            </a:r>
            <a:r>
              <a:rPr lang="lt-LT" kern="0" dirty="0">
                <a:solidFill>
                  <a:schemeClr val="bg1"/>
                </a:solidFill>
              </a:rPr>
              <a:t> </a:t>
            </a:r>
            <a:r>
              <a:rPr lang="lt-LT" kern="0" dirty="0" err="1">
                <a:solidFill>
                  <a:schemeClr val="bg1"/>
                </a:solidFill>
              </a:rPr>
              <a:t>all</a:t>
            </a:r>
            <a:r>
              <a:rPr lang="en-US" kern="0" dirty="0">
                <a:solidFill>
                  <a:schemeClr val="bg1"/>
                </a:solidFill>
              </a:rPr>
              <a:t> the </a:t>
            </a:r>
            <a:r>
              <a:rPr lang="lt-LT" kern="0" dirty="0">
                <a:solidFill>
                  <a:schemeClr val="bg1"/>
                </a:solidFill>
              </a:rPr>
              <a:t>„</a:t>
            </a:r>
            <a:r>
              <a:rPr lang="en-US" kern="0" dirty="0">
                <a:solidFill>
                  <a:schemeClr val="bg1"/>
                </a:solidFill>
              </a:rPr>
              <a:t>Silent Box</a:t>
            </a:r>
            <a:r>
              <a:rPr lang="lt-LT" kern="0" dirty="0">
                <a:solidFill>
                  <a:schemeClr val="bg1"/>
                </a:solidFill>
              </a:rPr>
              <a:t>“ </a:t>
            </a:r>
            <a:r>
              <a:rPr lang="lt-LT" kern="0" dirty="0" err="1">
                <a:solidFill>
                  <a:schemeClr val="bg1"/>
                </a:solidFill>
              </a:rPr>
              <a:t>parts</a:t>
            </a:r>
            <a:r>
              <a:rPr lang="en-US" kern="0" dirty="0">
                <a:solidFill>
                  <a:schemeClr val="bg1"/>
                </a:solidFill>
              </a:rPr>
              <a:t> the</a:t>
            </a:r>
            <a:r>
              <a:rPr lang="lt-LT" kern="0" dirty="0">
                <a:solidFill>
                  <a:schemeClr val="bg1"/>
                </a:solidFill>
              </a:rPr>
              <a:t> </a:t>
            </a:r>
            <a:r>
              <a:rPr lang="en-US" kern="0" dirty="0">
                <a:solidFill>
                  <a:schemeClr val="bg1"/>
                </a:solidFill>
              </a:rPr>
              <a:t>zippers </a:t>
            </a:r>
            <a:r>
              <a:rPr lang="lt-LT" kern="0" dirty="0">
                <a:solidFill>
                  <a:schemeClr val="bg1"/>
                </a:solidFill>
              </a:rPr>
              <a:t>become</a:t>
            </a:r>
            <a:r>
              <a:rPr lang="en-US" kern="0" dirty="0">
                <a:solidFill>
                  <a:schemeClr val="bg1"/>
                </a:solidFill>
              </a:rPr>
              <a:t> invisible.</a:t>
            </a:r>
            <a:endParaRPr lang="lt-LT" kern="0" dirty="0">
              <a:solidFill>
                <a:schemeClr val="bg1"/>
              </a:solidFill>
            </a:endParaRPr>
          </a:p>
          <a:p>
            <a:endParaRPr lang="lt-LT" kern="0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>
            <a:endCxn id="19" idx="2"/>
          </p:cNvCxnSpPr>
          <p:nvPr/>
        </p:nvCxnSpPr>
        <p:spPr>
          <a:xfrm>
            <a:off x="5764539" y="1736812"/>
            <a:ext cx="1831797" cy="900100"/>
          </a:xfrm>
          <a:prstGeom prst="line">
            <a:avLst/>
          </a:prstGeom>
          <a:ln w="19050">
            <a:solidFill>
              <a:srgbClr val="FF3D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7596336" y="2492896"/>
            <a:ext cx="288032" cy="28803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endCxn id="22" idx="2"/>
          </p:cNvCxnSpPr>
          <p:nvPr/>
        </p:nvCxnSpPr>
        <p:spPr>
          <a:xfrm flipV="1">
            <a:off x="5764539" y="3751839"/>
            <a:ext cx="1759281" cy="1197"/>
          </a:xfrm>
          <a:prstGeom prst="line">
            <a:avLst/>
          </a:prstGeom>
          <a:ln w="19050">
            <a:solidFill>
              <a:srgbClr val="FF3D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7523820" y="3607823"/>
            <a:ext cx="288032" cy="28803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endCxn id="25" idx="2"/>
          </p:cNvCxnSpPr>
          <p:nvPr/>
        </p:nvCxnSpPr>
        <p:spPr>
          <a:xfrm>
            <a:off x="5764539" y="5481228"/>
            <a:ext cx="1759281" cy="1227"/>
          </a:xfrm>
          <a:prstGeom prst="line">
            <a:avLst/>
          </a:prstGeom>
          <a:ln w="19050">
            <a:solidFill>
              <a:srgbClr val="FF3D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7523820" y="5338439"/>
            <a:ext cx="288032" cy="28803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5"/>
          <p:cNvSpPr txBox="1">
            <a:spLocks/>
          </p:cNvSpPr>
          <p:nvPr/>
        </p:nvSpPr>
        <p:spPr>
          <a:xfrm>
            <a:off x="5436096" y="116632"/>
            <a:ext cx="3600400" cy="432047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 anchor="t">
            <a:no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/>
            <a:endParaRPr lang="lt-LT" sz="2000" kern="0" dirty="0">
              <a:solidFill>
                <a:schemeClr val="tx1"/>
              </a:solidFill>
            </a:endParaRPr>
          </a:p>
          <a:p>
            <a:pPr algn="r"/>
            <a:endParaRPr lang="lt-LT" sz="2000" kern="0" dirty="0">
              <a:solidFill>
                <a:schemeClr val="tx1"/>
              </a:solidFill>
            </a:endParaRPr>
          </a:p>
        </p:txBody>
      </p:sp>
      <p:sp>
        <p:nvSpPr>
          <p:cNvPr id="18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4320480" cy="432048"/>
          </a:xfrm>
        </p:spPr>
        <p:txBody>
          <a:bodyPr/>
          <a:lstStyle/>
          <a:p>
            <a:r>
              <a:rPr lang="en-US" sz="2000" dirty="0"/>
              <a:t>Easy</a:t>
            </a:r>
            <a:r>
              <a:rPr lang="lt-LT" sz="2000" dirty="0"/>
              <a:t> wire management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25" t="31746" r="18175" b="25504"/>
          <a:stretch/>
        </p:blipFill>
        <p:spPr>
          <a:xfrm rot="21358907">
            <a:off x="4535488" y="3146117"/>
            <a:ext cx="1224136" cy="1224137"/>
          </a:xfrm>
          <a:prstGeom prst="ellipse">
            <a:avLst/>
          </a:prstGeom>
          <a:ln w="63500" cap="rnd">
            <a:noFill/>
          </a:ln>
          <a:effectLst/>
        </p:spPr>
      </p:pic>
      <p:pic>
        <p:nvPicPr>
          <p:cNvPr id="31" name="Picture 3" descr="C:\Users\seven\Desktop\Silent box atnaujinimas\Silent box atnaujinimas\Foto\Mano\DSC_015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10272">
            <a:off x="4524735" y="1124882"/>
            <a:ext cx="1235210" cy="1221885"/>
          </a:xfrm>
          <a:prstGeom prst="ellipse">
            <a:avLst/>
          </a:prstGeom>
          <a:ln w="3175" cap="rnd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Oval 31"/>
          <p:cNvSpPr/>
          <p:nvPr/>
        </p:nvSpPr>
        <p:spPr>
          <a:xfrm>
            <a:off x="4540403" y="1124744"/>
            <a:ext cx="1224136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540403" y="3140968"/>
            <a:ext cx="1224136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4540403" y="4869160"/>
            <a:ext cx="1224136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571156" y="2110744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400" b="1" kern="0" dirty="0">
                <a:solidFill>
                  <a:schemeClr val="bg1"/>
                </a:solidFill>
              </a:rPr>
              <a:t>1</a:t>
            </a:r>
            <a:endParaRPr lang="en-US" sz="1400" b="1" dirty="0"/>
          </a:p>
        </p:txBody>
      </p:sp>
      <p:sp>
        <p:nvSpPr>
          <p:cNvPr id="36" name="Rectangle 35"/>
          <p:cNvSpPr/>
          <p:nvPr/>
        </p:nvSpPr>
        <p:spPr>
          <a:xfrm>
            <a:off x="5571156" y="4146713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400" b="1" kern="0" dirty="0">
                <a:solidFill>
                  <a:schemeClr val="bg1"/>
                </a:solidFill>
              </a:rPr>
              <a:t>2</a:t>
            </a:r>
            <a:endParaRPr lang="en-US" sz="1400" b="1" dirty="0"/>
          </a:p>
        </p:txBody>
      </p:sp>
      <p:sp>
        <p:nvSpPr>
          <p:cNvPr id="37" name="Rectangle 36"/>
          <p:cNvSpPr/>
          <p:nvPr/>
        </p:nvSpPr>
        <p:spPr>
          <a:xfrm>
            <a:off x="5572765" y="5857527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400" b="1" kern="0" dirty="0">
                <a:solidFill>
                  <a:schemeClr val="bg1"/>
                </a:solidFill>
              </a:rPr>
              <a:t>3</a:t>
            </a:r>
            <a:endParaRPr lang="en-US" sz="1400" b="1" dirty="0"/>
          </a:p>
        </p:txBody>
      </p:sp>
      <p:pic>
        <p:nvPicPr>
          <p:cNvPr id="23" name="Picture 2" descr="C:\Users\seven\Desktop\Silent box atnaujinimas\Silent box atnaujinimas\Foto\Mano\DSC_0165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63" r="14908" b="11262"/>
          <a:stretch/>
        </p:blipFill>
        <p:spPr bwMode="auto">
          <a:xfrm rot="5400000">
            <a:off x="4539220" y="4868308"/>
            <a:ext cx="1226021" cy="1223963"/>
          </a:xfrm>
          <a:prstGeom prst="ellipse">
            <a:avLst/>
          </a:prstGeom>
          <a:ln w="63500" cap="rnd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78356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648" y="1340768"/>
            <a:ext cx="5204832" cy="46826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6677" t="40024" r="56224" b="39964"/>
          <a:stretch/>
        </p:blipFill>
        <p:spPr>
          <a:xfrm rot="16200000">
            <a:off x="2087724" y="4041068"/>
            <a:ext cx="936104" cy="432048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983925" y="3699610"/>
            <a:ext cx="1224136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10" idx="7"/>
            <a:endCxn id="12" idx="3"/>
          </p:cNvCxnSpPr>
          <p:nvPr/>
        </p:nvCxnSpPr>
        <p:spPr>
          <a:xfrm flipV="1">
            <a:off x="3028790" y="2755693"/>
            <a:ext cx="1940196" cy="1123188"/>
          </a:xfrm>
          <a:prstGeom prst="line">
            <a:avLst/>
          </a:prstGeom>
          <a:ln w="19050">
            <a:solidFill>
              <a:srgbClr val="FF3D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936252" y="2564904"/>
            <a:ext cx="223523" cy="22352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33562" y="836712"/>
            <a:ext cx="48929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kern="0" dirty="0">
                <a:solidFill>
                  <a:schemeClr val="bg1"/>
                </a:solidFill>
              </a:rPr>
              <a:t>There are fittings (3 pieces per wall) on the side and central acoustic walls. By combining them we get one solid closed „Silent Box“ wall (tik AGS181, AGS182, AGS183).</a:t>
            </a:r>
          </a:p>
        </p:txBody>
      </p:sp>
      <p:sp>
        <p:nvSpPr>
          <p:cNvPr id="13" name="Text Placeholder 5"/>
          <p:cNvSpPr txBox="1">
            <a:spLocks/>
          </p:cNvSpPr>
          <p:nvPr/>
        </p:nvSpPr>
        <p:spPr>
          <a:xfrm>
            <a:off x="5436096" y="116632"/>
            <a:ext cx="3600400" cy="432047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 anchor="t">
            <a:no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/>
            <a:endParaRPr lang="lt-LT" sz="2000" kern="0" dirty="0">
              <a:solidFill>
                <a:schemeClr val="tx1"/>
              </a:solidFill>
            </a:endParaRPr>
          </a:p>
          <a:p>
            <a:pPr algn="r"/>
            <a:endParaRPr lang="lt-LT" sz="2000" kern="0" dirty="0">
              <a:solidFill>
                <a:schemeClr val="tx1"/>
              </a:solidFill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4320480" cy="432048"/>
          </a:xfrm>
        </p:spPr>
        <p:txBody>
          <a:bodyPr/>
          <a:lstStyle/>
          <a:p>
            <a:r>
              <a:rPr lang="lt-LT" sz="2000" dirty="0"/>
              <a:t>Acoustic walls interconnection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2195736" y="5003884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kern="0" dirty="0">
                <a:solidFill>
                  <a:schemeClr val="bg1"/>
                </a:solidFill>
              </a:rPr>
              <a:t>Fitting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630380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273934"/>
            <a:ext cx="2323757" cy="11287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7444" y="5013176"/>
            <a:ext cx="2314467" cy="111325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843808" y="850989"/>
            <a:ext cx="61926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>
                <a:solidFill>
                  <a:schemeClr val="bg1"/>
                </a:solidFill>
              </a:rPr>
              <a:t>Power socket with 4 wire management holes is </a:t>
            </a:r>
            <a:r>
              <a:rPr lang="lt-LT" dirty="0" err="1">
                <a:solidFill>
                  <a:schemeClr val="bg1"/>
                </a:solidFill>
              </a:rPr>
              <a:t>mounted</a:t>
            </a:r>
            <a:r>
              <a:rPr lang="lt-LT" dirty="0">
                <a:solidFill>
                  <a:schemeClr val="bg1"/>
                </a:solidFill>
              </a:rPr>
              <a:t> </a:t>
            </a:r>
            <a:r>
              <a:rPr lang="lt-LT" dirty="0" err="1">
                <a:solidFill>
                  <a:schemeClr val="bg1"/>
                </a:solidFill>
              </a:rPr>
              <a:t>in</a:t>
            </a:r>
            <a:r>
              <a:rPr lang="en-US" dirty="0">
                <a:solidFill>
                  <a:schemeClr val="bg1"/>
                </a:solidFill>
              </a:rPr>
              <a:t>to</a:t>
            </a:r>
            <a:r>
              <a:rPr lang="lt-LT" dirty="0">
                <a:solidFill>
                  <a:schemeClr val="bg1"/>
                </a:solidFill>
              </a:rPr>
              <a:t> the desktop </a:t>
            </a:r>
            <a:r>
              <a:rPr lang="lt-LT" kern="0" dirty="0">
                <a:solidFill>
                  <a:schemeClr val="bg1"/>
                </a:solidFill>
              </a:rPr>
              <a:t>(only for AGS183);</a:t>
            </a:r>
          </a:p>
          <a:p>
            <a:endParaRPr lang="lt-LT" kern="0" dirty="0">
              <a:solidFill>
                <a:schemeClr val="bg1"/>
              </a:solidFill>
            </a:endParaRPr>
          </a:p>
          <a:p>
            <a:endParaRPr lang="lt-LT" kern="0" dirty="0">
              <a:solidFill>
                <a:schemeClr val="bg1"/>
              </a:solidFill>
            </a:endParaRPr>
          </a:p>
          <a:p>
            <a:endParaRPr lang="lt-LT" kern="0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lt-LT" dirty="0" err="1">
                <a:solidFill>
                  <a:schemeClr val="bg1"/>
                </a:solidFill>
              </a:rPr>
              <a:t>here</a:t>
            </a:r>
            <a:r>
              <a:rPr lang="lt-LT" dirty="0">
                <a:solidFill>
                  <a:schemeClr val="bg1"/>
                </a:solidFill>
              </a:rPr>
              <a:t> is a metal box for wire management mounted under the desktop (mm): 185x150, H</a:t>
            </a:r>
            <a:r>
              <a:rPr lang="en-US" dirty="0">
                <a:solidFill>
                  <a:schemeClr val="bg1"/>
                </a:solidFill>
              </a:rPr>
              <a:t>=</a:t>
            </a:r>
            <a:r>
              <a:rPr lang="lt-LT" dirty="0">
                <a:solidFill>
                  <a:schemeClr val="bg1"/>
                </a:solidFill>
              </a:rPr>
              <a:t>100 </a:t>
            </a:r>
            <a:r>
              <a:rPr lang="lt-LT" kern="0" dirty="0">
                <a:solidFill>
                  <a:schemeClr val="bg1"/>
                </a:solidFill>
              </a:rPr>
              <a:t>(tik AGS183);</a:t>
            </a:r>
          </a:p>
          <a:p>
            <a:endParaRPr lang="lt-LT" kern="0" dirty="0">
              <a:solidFill>
                <a:schemeClr val="bg1"/>
              </a:solidFill>
            </a:endParaRPr>
          </a:p>
          <a:p>
            <a:endParaRPr lang="lt-LT" kern="0" dirty="0">
              <a:solidFill>
                <a:schemeClr val="bg1"/>
              </a:solidFill>
            </a:endParaRPr>
          </a:p>
          <a:p>
            <a:endParaRPr lang="lt-LT" kern="0" dirty="0">
              <a:solidFill>
                <a:schemeClr val="bg1"/>
              </a:solidFill>
            </a:endParaRPr>
          </a:p>
          <a:p>
            <a:r>
              <a:rPr lang="lt-LT" dirty="0">
                <a:solidFill>
                  <a:schemeClr val="bg1"/>
                </a:solidFill>
              </a:rPr>
              <a:t>Metal </a:t>
            </a:r>
            <a:r>
              <a:rPr lang="lt-LT" dirty="0" err="1">
                <a:solidFill>
                  <a:schemeClr val="bg1"/>
                </a:solidFill>
              </a:rPr>
              <a:t>leg</a:t>
            </a:r>
            <a:r>
              <a:rPr lang="lt-LT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is </a:t>
            </a:r>
            <a:r>
              <a:rPr lang="lt-LT" dirty="0" err="1">
                <a:solidFill>
                  <a:schemeClr val="bg1"/>
                </a:solidFill>
              </a:rPr>
              <a:t>attached</a:t>
            </a:r>
            <a:r>
              <a:rPr lang="lt-LT" dirty="0">
                <a:solidFill>
                  <a:schemeClr val="bg1"/>
                </a:solidFill>
              </a:rPr>
              <a:t> to the </a:t>
            </a:r>
            <a:r>
              <a:rPr lang="lt-LT" dirty="0" err="1">
                <a:solidFill>
                  <a:schemeClr val="bg1"/>
                </a:solidFill>
              </a:rPr>
              <a:t>desktop</a:t>
            </a:r>
            <a:r>
              <a:rPr lang="lt-LT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with </a:t>
            </a:r>
            <a:r>
              <a:rPr lang="lt-LT" dirty="0">
                <a:solidFill>
                  <a:schemeClr val="bg1"/>
                </a:solidFill>
              </a:rPr>
              <a:t>3 plates and screw with 3 bolts</a:t>
            </a:r>
            <a:r>
              <a:rPr lang="lt-LT" kern="0" dirty="0">
                <a:solidFill>
                  <a:schemeClr val="bg1"/>
                </a:solidFill>
              </a:rPr>
              <a:t>;</a:t>
            </a:r>
          </a:p>
          <a:p>
            <a:endParaRPr lang="lt-LT" kern="0" dirty="0">
              <a:solidFill>
                <a:schemeClr val="bg1"/>
              </a:solidFill>
            </a:endParaRPr>
          </a:p>
          <a:p>
            <a:endParaRPr lang="lt-LT" kern="0" dirty="0">
              <a:solidFill>
                <a:schemeClr val="bg1"/>
              </a:solidFill>
            </a:endParaRPr>
          </a:p>
          <a:p>
            <a:endParaRPr lang="lt-LT" kern="0" dirty="0">
              <a:solidFill>
                <a:schemeClr val="bg1"/>
              </a:solidFill>
            </a:endParaRPr>
          </a:p>
          <a:p>
            <a:r>
              <a:rPr lang="lt-LT" dirty="0">
                <a:solidFill>
                  <a:schemeClr val="bg1"/>
                </a:solidFill>
              </a:rPr>
              <a:t>Desktop is attached to center acoustic wall </a:t>
            </a:r>
            <a:r>
              <a:rPr lang="lt-LT" dirty="0" err="1">
                <a:solidFill>
                  <a:schemeClr val="bg1"/>
                </a:solidFill>
              </a:rPr>
              <a:t>using</a:t>
            </a:r>
            <a:r>
              <a:rPr lang="lt-LT" dirty="0">
                <a:solidFill>
                  <a:schemeClr val="bg1"/>
                </a:solidFill>
              </a:rPr>
              <a:t> </a:t>
            </a:r>
            <a:r>
              <a:rPr lang="lt-LT" dirty="0" err="1">
                <a:solidFill>
                  <a:schemeClr val="bg1"/>
                </a:solidFill>
              </a:rPr>
              <a:t>con</a:t>
            </a:r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lt-LT" dirty="0" err="1">
                <a:solidFill>
                  <a:schemeClr val="bg1"/>
                </a:solidFill>
              </a:rPr>
              <a:t>ecti</a:t>
            </a:r>
            <a:r>
              <a:rPr lang="en-US" dirty="0">
                <a:solidFill>
                  <a:schemeClr val="bg1"/>
                </a:solidFill>
              </a:rPr>
              <a:t>ng</a:t>
            </a:r>
            <a:r>
              <a:rPr lang="lt-LT" dirty="0">
                <a:solidFill>
                  <a:schemeClr val="bg1"/>
                </a:solidFill>
              </a:rPr>
              <a:t> parts – 2 metal corners (162x35; H</a:t>
            </a:r>
            <a:r>
              <a:rPr lang="en-US" dirty="0">
                <a:solidFill>
                  <a:schemeClr val="bg1"/>
                </a:solidFill>
              </a:rPr>
              <a:t>=</a:t>
            </a:r>
            <a:r>
              <a:rPr lang="lt-LT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5</a:t>
            </a:r>
            <a:r>
              <a:rPr lang="lt-LT" dirty="0">
                <a:solidFill>
                  <a:schemeClr val="bg1"/>
                </a:solidFill>
              </a:rPr>
              <a:t>) screwed with 6 bolts.</a:t>
            </a:r>
            <a:endParaRPr lang="lt-LT" kern="0" dirty="0">
              <a:solidFill>
                <a:schemeClr val="bg1"/>
              </a:solidFill>
            </a:endParaRPr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4320480" cy="432048"/>
          </a:xfrm>
        </p:spPr>
        <p:txBody>
          <a:bodyPr/>
          <a:lstStyle/>
          <a:p>
            <a:r>
              <a:rPr lang="lt-LT" sz="2000" dirty="0"/>
              <a:t>Desk details and fittings</a:t>
            </a:r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5436096" y="116632"/>
            <a:ext cx="3600400" cy="432047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 anchor="t">
            <a:no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/>
            <a:endParaRPr lang="lt-LT" sz="2000" kern="0" dirty="0">
              <a:solidFill>
                <a:schemeClr val="tx1"/>
              </a:solidFill>
            </a:endParaRPr>
          </a:p>
          <a:p>
            <a:pPr algn="r"/>
            <a:endParaRPr lang="lt-LT" sz="2000" kern="0" dirty="0">
              <a:solidFill>
                <a:schemeClr val="tx1"/>
              </a:solidFill>
            </a:endParaRPr>
          </a:p>
        </p:txBody>
      </p:sp>
      <p:pic>
        <p:nvPicPr>
          <p:cNvPr id="2052" name="Picture 4" descr="C:\Users\seven\Desktop\Silent box atnaujinimas\Silent box atnaujinimas\Foto\Mano\DSC_015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5325" y="908720"/>
            <a:ext cx="2333968" cy="1113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even\Desktop\Silent box atnaujinimas\Silent box atnaujinimas\Foto\Mano\DSC_0143+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57" y="3645024"/>
            <a:ext cx="2325335" cy="1113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42610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even\Desktop\Silent box atnaujinimas\Silent box atnaujinimas\Foto\Mano\DSC_016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386847" y="3204287"/>
            <a:ext cx="2244760" cy="209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944" b="23307"/>
          <a:stretch/>
        </p:blipFill>
        <p:spPr>
          <a:xfrm>
            <a:off x="5409851" y="3128454"/>
            <a:ext cx="2186485" cy="2244761"/>
          </a:xfrm>
          <a:prstGeom prst="rect">
            <a:avLst/>
          </a:prstGeom>
        </p:spPr>
      </p:pic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4320480" cy="432048"/>
          </a:xfrm>
        </p:spPr>
        <p:txBody>
          <a:bodyPr/>
          <a:lstStyle/>
          <a:p>
            <a:r>
              <a:rPr lang="lt-LT" sz="2000" dirty="0"/>
              <a:t>Monitor holder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7150" y="871552"/>
            <a:ext cx="87093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3D01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Attached to the central </a:t>
            </a:r>
            <a:r>
              <a:rPr lang="lt-LT" dirty="0">
                <a:solidFill>
                  <a:schemeClr val="bg1"/>
                </a:solidFill>
              </a:rPr>
              <a:t>wall</a:t>
            </a:r>
            <a:r>
              <a:rPr lang="en-US" dirty="0">
                <a:solidFill>
                  <a:schemeClr val="bg1"/>
                </a:solidFill>
              </a:rPr>
              <a:t> and has </a:t>
            </a:r>
            <a:r>
              <a:rPr lang="lt-LT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 holes for height adjustment</a:t>
            </a:r>
            <a:r>
              <a:rPr lang="lt-LT" dirty="0">
                <a:solidFill>
                  <a:schemeClr val="bg1"/>
                </a:solidFill>
              </a:rPr>
              <a:t>;</a:t>
            </a:r>
          </a:p>
          <a:p>
            <a:pPr marL="285750" indent="-285750">
              <a:buClr>
                <a:srgbClr val="FF3D01"/>
              </a:buClr>
              <a:buFont typeface="Wingdings" panose="05000000000000000000" pitchFamily="2" charset="2"/>
              <a:buChar char="§"/>
            </a:pPr>
            <a:r>
              <a:rPr lang="lt-LT" dirty="0">
                <a:solidFill>
                  <a:schemeClr val="bg1"/>
                </a:solidFill>
              </a:rPr>
              <a:t>Load capacity up to 15 kg;</a:t>
            </a:r>
          </a:p>
          <a:p>
            <a:pPr marL="285750" indent="-285750">
              <a:buClr>
                <a:srgbClr val="FF3D01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Adjusting monitor height does not require any tools</a:t>
            </a:r>
            <a:r>
              <a:rPr lang="lt-LT" dirty="0">
                <a:solidFill>
                  <a:schemeClr val="bg1"/>
                </a:solidFill>
              </a:rPr>
              <a:t>;</a:t>
            </a:r>
          </a:p>
          <a:p>
            <a:pPr marL="285750" indent="-285750">
              <a:buClr>
                <a:srgbClr val="FF3D01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Color is combined with </a:t>
            </a:r>
            <a:r>
              <a:rPr lang="lt-LT" dirty="0">
                <a:solidFill>
                  <a:schemeClr val="bg1"/>
                </a:solidFill>
              </a:rPr>
              <a:t>desk</a:t>
            </a:r>
            <a:r>
              <a:rPr lang="en-US" dirty="0">
                <a:solidFill>
                  <a:schemeClr val="bg1"/>
                </a:solidFill>
              </a:rPr>
              <a:t> leg</a:t>
            </a:r>
            <a:r>
              <a:rPr lang="lt-LT" dirty="0">
                <a:solidFill>
                  <a:schemeClr val="bg1"/>
                </a:solidFill>
              </a:rPr>
              <a:t> (white or black).</a:t>
            </a:r>
          </a:p>
          <a:p>
            <a:endParaRPr lang="lt-LT" kern="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79465" y="3724790"/>
            <a:ext cx="22566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>
                <a:solidFill>
                  <a:schemeClr val="bg1"/>
                </a:solidFill>
              </a:rPr>
              <a:t>Height </a:t>
            </a:r>
          </a:p>
          <a:p>
            <a:r>
              <a:rPr lang="lt-LT" dirty="0">
                <a:solidFill>
                  <a:schemeClr val="bg1"/>
                </a:solidFill>
              </a:rPr>
              <a:t>adjustment </a:t>
            </a:r>
          </a:p>
          <a:p>
            <a:r>
              <a:rPr lang="lt-LT" dirty="0">
                <a:solidFill>
                  <a:schemeClr val="bg1"/>
                </a:solidFill>
              </a:rPr>
              <a:t>holes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746926" y="370434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b="1" dirty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731389" y="3724790"/>
            <a:ext cx="328443" cy="328443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743262" y="4077072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b="1" dirty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727725" y="4097516"/>
            <a:ext cx="328443" cy="328443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743262" y="4441982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b="1" dirty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727725" y="4462426"/>
            <a:ext cx="328443" cy="328443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1763688" y="3890186"/>
            <a:ext cx="967701" cy="489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763688" y="4279205"/>
            <a:ext cx="964037" cy="29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763688" y="4626647"/>
            <a:ext cx="967701" cy="101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95536" y="2627620"/>
            <a:ext cx="3312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>
                <a:solidFill>
                  <a:schemeClr val="bg1"/>
                </a:solidFill>
              </a:rPr>
              <a:t>Holder attached to the wall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292080" y="2627620"/>
            <a:ext cx="3312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>
                <a:solidFill>
                  <a:schemeClr val="bg1"/>
                </a:solidFill>
              </a:rPr>
              <a:t>Holder attached to the monitor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5872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652120" y="764704"/>
            <a:ext cx="3491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Metal</a:t>
            </a:r>
            <a:r>
              <a:rPr lang="lt-LT" b="1" dirty="0">
                <a:solidFill>
                  <a:schemeClr val="bg1"/>
                </a:solidFill>
              </a:rPr>
              <a:t> table</a:t>
            </a:r>
            <a:r>
              <a:rPr lang="en-US" b="1" dirty="0">
                <a:solidFill>
                  <a:schemeClr val="bg1"/>
                </a:solidFill>
              </a:rPr>
              <a:t>: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lt-LT" dirty="0">
                <a:solidFill>
                  <a:schemeClr val="bg1"/>
                </a:solidFill>
              </a:rPr>
              <a:t>Dimensions</a:t>
            </a:r>
            <a:r>
              <a:rPr lang="en-US" dirty="0">
                <a:solidFill>
                  <a:schemeClr val="bg1"/>
                </a:solidFill>
              </a:rPr>
              <a:t>: 602x400</a:t>
            </a:r>
            <a:r>
              <a:rPr lang="lt-LT" dirty="0">
                <a:solidFill>
                  <a:schemeClr val="bg1"/>
                </a:solidFill>
              </a:rPr>
              <a:t>, H</a:t>
            </a:r>
            <a:r>
              <a:rPr lang="en-US" dirty="0">
                <a:solidFill>
                  <a:schemeClr val="bg1"/>
                </a:solidFill>
              </a:rPr>
              <a:t>=122;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lt-LT" dirty="0">
                <a:solidFill>
                  <a:schemeClr val="bg1"/>
                </a:solidFill>
              </a:rPr>
              <a:t>Colors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lt-LT" dirty="0">
                <a:solidFill>
                  <a:schemeClr val="bg1"/>
                </a:solidFill>
              </a:rPr>
              <a:t>white, black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3334072" cy="432048"/>
          </a:xfrm>
        </p:spPr>
        <p:txBody>
          <a:bodyPr/>
          <a:lstStyle/>
          <a:p>
            <a:r>
              <a:rPr lang="lt-LT" sz="2000" dirty="0"/>
              <a:t>A</a:t>
            </a:r>
            <a:r>
              <a:rPr lang="en-US" sz="2000" dirty="0" err="1"/>
              <a:t>ccessories</a:t>
            </a:r>
            <a:endParaRPr lang="lt-LT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" t="8772" r="192" b="32132"/>
          <a:stretch/>
        </p:blipFill>
        <p:spPr>
          <a:xfrm>
            <a:off x="5796136" y="4509120"/>
            <a:ext cx="2835305" cy="1746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9" t="47710" r="18502" b="28142"/>
          <a:stretch/>
        </p:blipFill>
        <p:spPr>
          <a:xfrm>
            <a:off x="5746155" y="1772816"/>
            <a:ext cx="2880320" cy="165618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652120" y="3789040"/>
            <a:ext cx="3349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b="1" dirty="0">
                <a:solidFill>
                  <a:schemeClr val="bg1"/>
                </a:solidFill>
              </a:rPr>
              <a:t>Warning sign „Do not disturb man“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made of red color painted metal</a:t>
            </a:r>
            <a:r>
              <a:rPr lang="lt-LT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5" t="30305" r="16297" b="20458"/>
          <a:stretch/>
        </p:blipFill>
        <p:spPr>
          <a:xfrm>
            <a:off x="512468" y="1974403"/>
            <a:ext cx="3915516" cy="3011935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2329519" y="3749801"/>
            <a:ext cx="2392034" cy="1175584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27920" y="4512774"/>
            <a:ext cx="722706" cy="360040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48345" y="2439042"/>
            <a:ext cx="389740" cy="50619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662021" y="2562265"/>
            <a:ext cx="75030" cy="1769513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670133" y="4685905"/>
            <a:ext cx="805630" cy="288032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190413" y="3605785"/>
            <a:ext cx="576064" cy="18002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74073" y="4384349"/>
            <a:ext cx="359132" cy="149428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238085" y="4705445"/>
            <a:ext cx="505250" cy="219940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574073" y="2549004"/>
            <a:ext cx="303973" cy="48669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662021" y="4295792"/>
            <a:ext cx="260000" cy="84657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238085" y="2439042"/>
            <a:ext cx="0" cy="216747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45063" y="2381649"/>
            <a:ext cx="10994" cy="216024"/>
          </a:xfrm>
          <a:prstGeom prst="line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 rot="19964878">
            <a:off x="3074554" y="4001745"/>
            <a:ext cx="11254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lt-LT" sz="1200" dirty="0">
                <a:solidFill>
                  <a:schemeClr val="bg1"/>
                </a:solidFill>
              </a:rPr>
              <a:t>800 mm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16044430">
            <a:off x="-3352" y="3218213"/>
            <a:ext cx="11254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lt-LT" sz="1200" dirty="0">
                <a:solidFill>
                  <a:schemeClr val="bg1"/>
                </a:solidFill>
              </a:rPr>
              <a:t>300 mm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1572412">
            <a:off x="665342" y="4573925"/>
            <a:ext cx="11254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lt-LT" sz="1200" dirty="0">
                <a:solidFill>
                  <a:schemeClr val="bg1"/>
                </a:solidFill>
              </a:rPr>
              <a:t>200 mm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rot="162223">
            <a:off x="822221" y="2226185"/>
            <a:ext cx="11254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lt-LT" sz="1200" dirty="0">
                <a:solidFill>
                  <a:schemeClr val="bg1"/>
                </a:solidFill>
              </a:rPr>
              <a:t>100 mm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23528" y="764704"/>
            <a:ext cx="51021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Back cushion</a:t>
            </a:r>
            <a:r>
              <a:rPr lang="lt-LT" b="1" dirty="0">
                <a:solidFill>
                  <a:schemeClr val="bg1"/>
                </a:solidFill>
              </a:rPr>
              <a:t>: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lt-LT" dirty="0" err="1">
                <a:solidFill>
                  <a:schemeClr val="bg1"/>
                </a:solidFill>
              </a:rPr>
              <a:t>Made</a:t>
            </a:r>
            <a:r>
              <a:rPr lang="lt-LT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of </a:t>
            </a:r>
            <a:r>
              <a:rPr lang="lt-LT" dirty="0" err="1">
                <a:solidFill>
                  <a:schemeClr val="bg1"/>
                </a:solidFill>
              </a:rPr>
              <a:t>foam</a:t>
            </a:r>
            <a:r>
              <a:rPr lang="lt-LT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(HR3538);</a:t>
            </a:r>
          </a:p>
          <a:p>
            <a:pPr indent="28800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lt-LT" dirty="0">
                <a:solidFill>
                  <a:schemeClr val="bg1"/>
                </a:solidFill>
              </a:rPr>
              <a:t>Upholstered with felt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lt-LT" dirty="0">
                <a:solidFill>
                  <a:schemeClr val="bg1"/>
                </a:solidFill>
              </a:rPr>
              <a:t>„Velito Presto“</a:t>
            </a:r>
            <a:r>
              <a:rPr lang="en-US" dirty="0">
                <a:solidFill>
                  <a:schemeClr val="bg1"/>
                </a:solidFill>
              </a:rPr>
              <a:t>;</a:t>
            </a:r>
            <a:endParaRPr lang="ru-RU" dirty="0">
              <a:solidFill>
                <a:schemeClr val="bg1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Zipper sewn into the lower part</a:t>
            </a:r>
            <a:r>
              <a:rPr lang="lt-LT" dirty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endParaRPr lang="lt-L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3759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598783" y="2716330"/>
            <a:ext cx="161644" cy="12241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486552" y="5039598"/>
            <a:ext cx="89960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</a:rPr>
              <a:t>F</a:t>
            </a:r>
            <a:r>
              <a:rPr lang="lt-LT" sz="1100" b="1" dirty="0">
                <a:solidFill>
                  <a:schemeClr val="bg1"/>
                </a:solidFill>
                <a:latin typeface="Arial" panose="020B0604020202020204" pitchFamily="34" charset="0"/>
              </a:rPr>
              <a:t>requency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16200000">
            <a:off x="-369849" y="3019552"/>
            <a:ext cx="143981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</a:rPr>
              <a:t>Absorption degree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3528" y="766445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bg1"/>
                </a:solidFill>
              </a:rPr>
              <a:t>Sound absorption diagram in accordance with DIN EN ISO 11654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38664" y="5445224"/>
            <a:ext cx="45541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Sound absorption coefficient </a:t>
            </a:r>
            <a:r>
              <a:rPr lang="el-GR" dirty="0">
                <a:solidFill>
                  <a:schemeClr val="bg1"/>
                </a:solidFill>
              </a:rPr>
              <a:t>α</a:t>
            </a:r>
            <a:r>
              <a:rPr lang="en-US" dirty="0">
                <a:solidFill>
                  <a:schemeClr val="bg1"/>
                </a:solidFill>
              </a:rPr>
              <a:t>w =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0,45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Class of the sound absorption</a:t>
            </a:r>
            <a:r>
              <a:rPr lang="lt-LT" dirty="0">
                <a:solidFill>
                  <a:schemeClr val="bg1"/>
                </a:solidFill>
                <a:latin typeface="Arial" panose="020B0604020202020204" pitchFamily="34" charset="0"/>
              </a:rPr>
              <a:t>: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 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itle 3"/>
          <p:cNvSpPr txBox="1">
            <a:spLocks/>
          </p:cNvSpPr>
          <p:nvPr/>
        </p:nvSpPr>
        <p:spPr>
          <a:xfrm>
            <a:off x="350060" y="83090"/>
            <a:ext cx="3071700" cy="432048"/>
          </a:xfrm>
          <a:prstGeom prst="rect">
            <a:avLst/>
          </a:prstGeom>
          <a:noFill/>
        </p:spPr>
        <p:txBody>
          <a:bodyPr wrap="none" bIns="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lang="en-US" sz="2400" b="1" cap="none" baseline="0" dirty="0">
                <a:solidFill>
                  <a:schemeClr val="tx1"/>
                </a:solidFill>
                <a:effectLst/>
                <a:latin typeface="+mj-lt"/>
                <a:ea typeface="+mj-ea"/>
                <a:cs typeface="Calibri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kern="0" dirty="0"/>
              <a:t>ACOUSTIC MATERIAL „</a:t>
            </a:r>
            <a:r>
              <a:rPr lang="en-US" sz="2000" kern="0" dirty="0" err="1"/>
              <a:t>Basotect</a:t>
            </a:r>
            <a:r>
              <a:rPr lang="en-US" sz="2000" kern="0" dirty="0"/>
              <a:t> G“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12" y="1515403"/>
            <a:ext cx="5724804" cy="352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60795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3334072" cy="432048"/>
          </a:xfrm>
        </p:spPr>
        <p:txBody>
          <a:bodyPr/>
          <a:lstStyle/>
          <a:p>
            <a:r>
              <a:rPr lang="lt-LT" sz="2000" dirty="0"/>
              <a:t>Covers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775737"/>
            <a:ext cx="1659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b="1" dirty="0">
                <a:solidFill>
                  <a:schemeClr val="bg1"/>
                </a:solidFill>
              </a:rPr>
              <a:t>Velito Presto: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3079993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b="1" dirty="0">
                <a:solidFill>
                  <a:schemeClr val="bg1"/>
                </a:solidFill>
              </a:rPr>
              <a:t>Metal part color:</a:t>
            </a:r>
          </a:p>
        </p:txBody>
      </p:sp>
      <p:sp>
        <p:nvSpPr>
          <p:cNvPr id="6" name="Rectangle 5"/>
          <p:cNvSpPr/>
          <p:nvPr/>
        </p:nvSpPr>
        <p:spPr>
          <a:xfrm>
            <a:off x="421432" y="3521333"/>
            <a:ext cx="1224136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7" name="Rectangle 6"/>
          <p:cNvSpPr/>
          <p:nvPr/>
        </p:nvSpPr>
        <p:spPr>
          <a:xfrm>
            <a:off x="1738888" y="3521333"/>
            <a:ext cx="1224136" cy="6480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92" b="20865"/>
          <a:stretch/>
        </p:blipFill>
        <p:spPr>
          <a:xfrm>
            <a:off x="432300" y="1075750"/>
            <a:ext cx="8316164" cy="180795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107040" y="3521333"/>
            <a:ext cx="1224136" cy="648072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1" name="Rectangle 10"/>
          <p:cNvSpPr/>
          <p:nvPr/>
        </p:nvSpPr>
        <p:spPr>
          <a:xfrm>
            <a:off x="323528" y="4458589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b="1" dirty="0">
                <a:solidFill>
                  <a:schemeClr val="bg1"/>
                </a:solidFill>
              </a:rPr>
              <a:t>Mel</a:t>
            </a:r>
            <a:r>
              <a:rPr lang="en-US" b="1" dirty="0" err="1">
                <a:solidFill>
                  <a:schemeClr val="bg1"/>
                </a:solidFill>
              </a:rPr>
              <a:t>amin</a:t>
            </a:r>
            <a:r>
              <a:rPr lang="lt-LT" b="1" dirty="0">
                <a:solidFill>
                  <a:schemeClr val="bg1"/>
                </a:solidFill>
              </a:rPr>
              <a:t>e: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67" y="4941757"/>
            <a:ext cx="1219439" cy="643095"/>
          </a:xfrm>
          <a:prstGeom prst="rect">
            <a:avLst/>
          </a:prstGeom>
          <a:ln>
            <a:noFill/>
          </a:ln>
        </p:spPr>
      </p:pic>
      <p:sp>
        <p:nvSpPr>
          <p:cNvPr id="13" name="Rectangle 12"/>
          <p:cNvSpPr/>
          <p:nvPr/>
        </p:nvSpPr>
        <p:spPr>
          <a:xfrm>
            <a:off x="432170" y="4952201"/>
            <a:ext cx="1224136" cy="648072"/>
          </a:xfrm>
          <a:prstGeom prst="rect">
            <a:avLst/>
          </a:prstGeom>
          <a:noFill/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90130402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1691680" y="2636912"/>
            <a:ext cx="5688632" cy="504056"/>
          </a:xfrm>
        </p:spPr>
        <p:txBody>
          <a:bodyPr>
            <a:normAutofit/>
          </a:bodyPr>
          <a:lstStyle/>
          <a:p>
            <a:r>
              <a:rPr lang="en-US" sz="2400" dirty="0"/>
              <a:t>Let the work flow with JAZZ... </a:t>
            </a:r>
            <a:endParaRPr lang="lt-LT" sz="2400" dirty="0"/>
          </a:p>
        </p:txBody>
      </p:sp>
    </p:spTree>
    <p:extLst>
      <p:ext uri="{BB962C8B-B14F-4D97-AF65-F5344CB8AC3E}">
        <p14:creationId xmlns:p14="http://schemas.microsoft.com/office/powerpoint/2010/main" val="143673840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5"/>
          <a:stretch/>
        </p:blipFill>
        <p:spPr>
          <a:xfrm>
            <a:off x="2483768" y="750834"/>
            <a:ext cx="6660233" cy="558474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3528" y="954594"/>
            <a:ext cx="35283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b="1" dirty="0">
                <a:solidFill>
                  <a:schemeClr val="bg1"/>
                </a:solidFill>
              </a:rPr>
              <a:t>JAZZ collection lounge furniture </a:t>
            </a:r>
            <a:r>
              <a:rPr lang="en-US" b="1" dirty="0">
                <a:solidFill>
                  <a:schemeClr val="bg1"/>
                </a:solidFill>
              </a:rPr>
              <a:t>„</a:t>
            </a:r>
            <a:r>
              <a:rPr lang="lt-LT" b="1" dirty="0">
                <a:solidFill>
                  <a:schemeClr val="bg1"/>
                </a:solidFill>
              </a:rPr>
              <a:t>Silent Box</a:t>
            </a:r>
            <a:r>
              <a:rPr lang="en-US" b="1" dirty="0">
                <a:solidFill>
                  <a:schemeClr val="bg1"/>
                </a:solidFill>
              </a:rPr>
              <a:t>”</a:t>
            </a:r>
            <a:r>
              <a:rPr lang="lt-LT" dirty="0">
                <a:solidFill>
                  <a:schemeClr val="bg1"/>
                </a:solidFill>
              </a:rPr>
              <a:t>  –  o</a:t>
            </a:r>
            <a:r>
              <a:rPr lang="en-US" dirty="0" err="1">
                <a:solidFill>
                  <a:schemeClr val="bg1"/>
                </a:solidFill>
              </a:rPr>
              <a:t>ffice</a:t>
            </a:r>
            <a:r>
              <a:rPr lang="en-US" dirty="0">
                <a:solidFill>
                  <a:schemeClr val="bg1"/>
                </a:solidFill>
              </a:rPr>
              <a:t> spaces separating acoustic silence zone</a:t>
            </a:r>
            <a:r>
              <a:rPr lang="lt-LT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for meetings, development of ideas, individual work or just for recreation</a:t>
            </a:r>
            <a:r>
              <a:rPr lang="lt-LT" dirty="0">
                <a:solidFill>
                  <a:schemeClr val="bg1"/>
                </a:solidFill>
              </a:rPr>
              <a:t> in</a:t>
            </a:r>
          </a:p>
          <a:p>
            <a:pPr>
              <a:spcAft>
                <a:spcPts val="0"/>
              </a:spcAft>
            </a:pPr>
            <a:r>
              <a:rPr lang="lt-LT" dirty="0">
                <a:solidFill>
                  <a:schemeClr val="bg1"/>
                </a:solidFill>
              </a:rPr>
              <a:t>your working environment. </a:t>
            </a: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4320480" cy="432048"/>
          </a:xfrm>
        </p:spPr>
        <p:txBody>
          <a:bodyPr/>
          <a:lstStyle/>
          <a:p>
            <a:r>
              <a:rPr lang="lt-LT" sz="2000" dirty="0"/>
              <a:t>Silence zone </a:t>
            </a:r>
            <a:r>
              <a:rPr lang="ru-RU" sz="2000" dirty="0"/>
              <a:t>„</a:t>
            </a:r>
            <a:r>
              <a:rPr lang="lt-LT" sz="2000" dirty="0"/>
              <a:t>SILENT BOX</a:t>
            </a:r>
            <a:r>
              <a:rPr lang="ru-RU" sz="2000" dirty="0"/>
              <a:t>“</a:t>
            </a:r>
            <a:r>
              <a:rPr lang="lt-LT" sz="2000" dirty="0"/>
              <a:t> </a:t>
            </a:r>
            <a:r>
              <a:rPr lang="ru-RU" sz="2000" dirty="0"/>
              <a:t> </a:t>
            </a:r>
            <a:endParaRPr lang="lt-LT" sz="2000" dirty="0"/>
          </a:p>
        </p:txBody>
      </p:sp>
    </p:spTree>
    <p:extLst>
      <p:ext uri="{BB962C8B-B14F-4D97-AF65-F5344CB8AC3E}">
        <p14:creationId xmlns:p14="http://schemas.microsoft.com/office/powerpoint/2010/main" val="325963232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4320480" cy="432048"/>
          </a:xfrm>
        </p:spPr>
        <p:txBody>
          <a:bodyPr/>
          <a:lstStyle/>
          <a:p>
            <a:r>
              <a:rPr lang="ru-RU" sz="2000" dirty="0"/>
              <a:t>„</a:t>
            </a:r>
            <a:r>
              <a:rPr lang="lt-LT" sz="2000" dirty="0"/>
              <a:t>SILENT BOX</a:t>
            </a:r>
            <a:r>
              <a:rPr lang="ru-RU" sz="2000" dirty="0"/>
              <a:t>“</a:t>
            </a:r>
            <a:r>
              <a:rPr lang="lt-LT" sz="2000" dirty="0"/>
              <a:t> individual space</a:t>
            </a: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5436096" y="116632"/>
            <a:ext cx="3600400" cy="432047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 anchor="t">
            <a:no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/>
            <a:endParaRPr lang="lt-LT" sz="2000" kern="0" dirty="0">
              <a:solidFill>
                <a:schemeClr val="tx1"/>
              </a:solidFill>
            </a:endParaRPr>
          </a:p>
          <a:p>
            <a:pPr algn="r"/>
            <a:endParaRPr lang="lt-LT" sz="2000" kern="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seven\Desktop\Silent box atnaujinimas\Silent box atnaujinimas\Foto\Lauros\AGS181(2)+AGS182+AGS18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8" t="18062" r="6362" b="17737"/>
          <a:stretch/>
        </p:blipFill>
        <p:spPr bwMode="auto">
          <a:xfrm>
            <a:off x="1187624" y="980728"/>
            <a:ext cx="6855588" cy="508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14321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„</a:t>
            </a:r>
            <a:r>
              <a:rPr lang="lt-LT" sz="2000" dirty="0"/>
              <a:t>SILENT BOX</a:t>
            </a:r>
            <a:r>
              <a:rPr lang="ru-RU" sz="2000" dirty="0"/>
              <a:t>“</a:t>
            </a:r>
            <a:r>
              <a:rPr lang="lt-LT" sz="2000" dirty="0"/>
              <a:t> modern accent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1" t="10064" r="11103" b="14458"/>
          <a:stretch/>
        </p:blipFill>
        <p:spPr>
          <a:xfrm>
            <a:off x="6661068" y="3429000"/>
            <a:ext cx="2482931" cy="24289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5" t="11993" r="12092" b="15356"/>
          <a:stretch/>
        </p:blipFill>
        <p:spPr>
          <a:xfrm flipH="1">
            <a:off x="6661068" y="1052736"/>
            <a:ext cx="2482932" cy="22879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" r="261"/>
          <a:stretch/>
        </p:blipFill>
        <p:spPr>
          <a:xfrm>
            <a:off x="0" y="1141038"/>
            <a:ext cx="6503970" cy="471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60695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77" b="-1"/>
          <a:stretch/>
        </p:blipFill>
        <p:spPr>
          <a:xfrm>
            <a:off x="-6712" y="701040"/>
            <a:ext cx="9150712" cy="5562261"/>
          </a:xfrm>
          <a:prstGeom prst="rect">
            <a:avLst/>
          </a:prstGeom>
        </p:spPr>
      </p:pic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4320480" cy="432048"/>
          </a:xfrm>
        </p:spPr>
        <p:txBody>
          <a:bodyPr/>
          <a:lstStyle/>
          <a:p>
            <a:r>
              <a:rPr lang="ru-RU" sz="2000" dirty="0"/>
              <a:t>„</a:t>
            </a:r>
            <a:r>
              <a:rPr lang="lt-LT" sz="2000" dirty="0"/>
              <a:t>SILENT BOX</a:t>
            </a:r>
            <a:r>
              <a:rPr lang="ru-RU" sz="2000" dirty="0"/>
              <a:t>“</a:t>
            </a:r>
            <a:r>
              <a:rPr lang="lt-LT" sz="2000" dirty="0"/>
              <a:t> in work environment</a:t>
            </a:r>
          </a:p>
        </p:txBody>
      </p:sp>
    </p:spTree>
    <p:extLst>
      <p:ext uri="{BB962C8B-B14F-4D97-AF65-F5344CB8AC3E}">
        <p14:creationId xmlns:p14="http://schemas.microsoft.com/office/powerpoint/2010/main" val="366607994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4320480" cy="432048"/>
          </a:xfrm>
        </p:spPr>
        <p:txBody>
          <a:bodyPr/>
          <a:lstStyle/>
          <a:p>
            <a:r>
              <a:rPr lang="lt-LT" sz="2000" dirty="0"/>
              <a:t>P</a:t>
            </a:r>
            <a:r>
              <a:rPr lang="en-US" sz="2000" dirty="0" err="1"/>
              <a:t>roduct</a:t>
            </a:r>
            <a:r>
              <a:rPr lang="en-US" sz="2000" dirty="0"/>
              <a:t> range</a:t>
            </a:r>
            <a:endParaRPr lang="lt-LT" sz="2000" dirty="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5436096" y="116632"/>
            <a:ext cx="3600400" cy="432047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 anchor="t">
            <a:no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/>
            <a:endParaRPr lang="lt-LT" sz="2000" kern="0" dirty="0">
              <a:solidFill>
                <a:schemeClr val="tx1"/>
              </a:solidFill>
            </a:endParaRPr>
          </a:p>
          <a:p>
            <a:pPr algn="r"/>
            <a:endParaRPr lang="lt-LT" sz="2000" kern="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692696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lt-LT" b="1" dirty="0">
                <a:solidFill>
                  <a:schemeClr val="bg1"/>
                </a:solidFill>
              </a:rPr>
              <a:t>„Silent Box“</a:t>
            </a:r>
            <a:r>
              <a:rPr lang="en-US" b="1" dirty="0">
                <a:solidFill>
                  <a:schemeClr val="bg1"/>
                </a:solidFill>
              </a:rPr>
              <a:t> model</a:t>
            </a:r>
            <a:r>
              <a:rPr lang="lt-LT" b="1" dirty="0">
                <a:solidFill>
                  <a:schemeClr val="bg1"/>
                </a:solidFill>
              </a:rPr>
              <a:t>s</a:t>
            </a:r>
            <a:r>
              <a:rPr lang="en-US" b="1" dirty="0">
                <a:solidFill>
                  <a:schemeClr val="bg1"/>
                </a:solidFill>
              </a:rPr>
              <a:t>: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51576" y="3419708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lt-LT" b="1" dirty="0">
                <a:solidFill>
                  <a:schemeClr val="bg1"/>
                </a:solidFill>
              </a:rPr>
              <a:t>Poufs</a:t>
            </a:r>
            <a:r>
              <a:rPr lang="en-US" b="1" dirty="0">
                <a:solidFill>
                  <a:schemeClr val="bg1"/>
                </a:solidFill>
              </a:rPr>
              <a:t>: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0" t="13439" r="16631" b="14270"/>
          <a:stretch/>
        </p:blipFill>
        <p:spPr>
          <a:xfrm>
            <a:off x="323528" y="3819379"/>
            <a:ext cx="1728192" cy="18722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5" t="14748" r="18246" b="15741"/>
          <a:stretch/>
        </p:blipFill>
        <p:spPr>
          <a:xfrm>
            <a:off x="2339752" y="3887833"/>
            <a:ext cx="1656184" cy="18002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0" t="35301" r="19551" b="23750"/>
          <a:stretch/>
        </p:blipFill>
        <p:spPr>
          <a:xfrm>
            <a:off x="4226235" y="4755243"/>
            <a:ext cx="1281869" cy="925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1" t="38660" r="15981" b="17240"/>
          <a:stretch/>
        </p:blipFill>
        <p:spPr>
          <a:xfrm>
            <a:off x="5724128" y="4663232"/>
            <a:ext cx="1512168" cy="10178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269047"/>
            <a:ext cx="1411990" cy="141199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13" t="13961" r="16225" b="15849"/>
          <a:stretch/>
        </p:blipFill>
        <p:spPr>
          <a:xfrm>
            <a:off x="433483" y="1082030"/>
            <a:ext cx="1618237" cy="17298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0" t="15589" r="10383" b="16682"/>
          <a:stretch/>
        </p:blipFill>
        <p:spPr>
          <a:xfrm>
            <a:off x="2367800" y="1112693"/>
            <a:ext cx="2016224" cy="17197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4" t="17804" r="12153" b="16312"/>
          <a:stretch/>
        </p:blipFill>
        <p:spPr>
          <a:xfrm>
            <a:off x="4552916" y="1104553"/>
            <a:ext cx="2035308" cy="173599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17451" r="11151" b="16400"/>
          <a:stretch/>
        </p:blipFill>
        <p:spPr>
          <a:xfrm>
            <a:off x="6757117" y="1104553"/>
            <a:ext cx="2032520" cy="170731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757532" y="2891662"/>
            <a:ext cx="8627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AGS180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953791" y="2895966"/>
            <a:ext cx="8627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AGS181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186039" y="2895966"/>
            <a:ext cx="8627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AGS18</a:t>
            </a:r>
            <a:r>
              <a:rPr lang="lt-LT" sz="1400" dirty="0">
                <a:solidFill>
                  <a:schemeClr val="bg1"/>
                </a:solidFill>
              </a:rPr>
              <a:t>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380312" y="2891662"/>
            <a:ext cx="8627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AGS18</a:t>
            </a:r>
            <a:r>
              <a:rPr lang="lt-LT" sz="1400" dirty="0">
                <a:solidFill>
                  <a:schemeClr val="bg1"/>
                </a:solidFill>
              </a:rPr>
              <a:t>3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7532" y="5781215"/>
            <a:ext cx="8627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SGA1L0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737767" y="5785519"/>
            <a:ext cx="8931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SGA1R0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393951" y="5785519"/>
            <a:ext cx="8627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ZGZ005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050135" y="5781215"/>
            <a:ext cx="8627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SGZ001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670776" y="5781215"/>
            <a:ext cx="8627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ZGZ003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211960" y="3429000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lt-LT" b="1" dirty="0" err="1">
                <a:solidFill>
                  <a:schemeClr val="bg1"/>
                </a:solidFill>
              </a:rPr>
              <a:t>Accessor</a:t>
            </a:r>
            <a:r>
              <a:rPr lang="en-US" b="1" dirty="0" err="1">
                <a:solidFill>
                  <a:schemeClr val="bg1"/>
                </a:solidFill>
              </a:rPr>
              <a:t>ies</a:t>
            </a:r>
            <a:r>
              <a:rPr lang="en-US" b="1" dirty="0">
                <a:solidFill>
                  <a:schemeClr val="bg1"/>
                </a:solidFill>
              </a:rPr>
              <a:t>: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0645566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/>
          <p:cNvSpPr txBox="1">
            <a:spLocks/>
          </p:cNvSpPr>
          <p:nvPr/>
        </p:nvSpPr>
        <p:spPr>
          <a:xfrm>
            <a:off x="5436096" y="116632"/>
            <a:ext cx="3600400" cy="432047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 anchor="t">
            <a:no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/>
            <a:endParaRPr lang="lt-LT" sz="2000" kern="0" dirty="0">
              <a:solidFill>
                <a:schemeClr val="tx1"/>
              </a:solidFill>
            </a:endParaRPr>
          </a:p>
          <a:p>
            <a:pPr algn="r"/>
            <a:endParaRPr lang="lt-LT" sz="2000" kern="0" dirty="0">
              <a:solidFill>
                <a:schemeClr val="tx1"/>
              </a:solidFill>
            </a:endParaRPr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4320480" cy="432048"/>
          </a:xfrm>
        </p:spPr>
        <p:txBody>
          <a:bodyPr/>
          <a:lstStyle/>
          <a:p>
            <a:r>
              <a:rPr lang="lt-LT" sz="2000" dirty="0"/>
              <a:t>Acoustic walls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10241" y="908720"/>
            <a:ext cx="4261759" cy="4104456"/>
          </a:xfrm>
        </p:spPr>
        <p:txBody>
          <a:bodyPr>
            <a:noAutofit/>
          </a:bodyPr>
          <a:lstStyle/>
          <a:p>
            <a:r>
              <a:rPr lang="ru-RU" sz="1800" dirty="0"/>
              <a:t>„</a:t>
            </a:r>
            <a:r>
              <a:rPr lang="lt-LT" sz="1800" dirty="0"/>
              <a:t>Silent Box</a:t>
            </a:r>
            <a:r>
              <a:rPr lang="ru-RU" sz="1800" dirty="0"/>
              <a:t>“</a:t>
            </a:r>
            <a:r>
              <a:rPr lang="en-US" sz="1800" dirty="0"/>
              <a:t> consists of acoustic sound-absorbing walls</a:t>
            </a:r>
            <a:r>
              <a:rPr lang="lt-LT" sz="1800" dirty="0"/>
              <a:t>:</a:t>
            </a:r>
            <a:endParaRPr lang="en-US" sz="1800" dirty="0"/>
          </a:p>
          <a:p>
            <a:endParaRPr lang="lt-LT" sz="1800" b="1" dirty="0"/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lt-LT" sz="1800" dirty="0"/>
              <a:t>Frame is made of</a:t>
            </a:r>
            <a:r>
              <a:rPr lang="en-US" sz="1800" dirty="0"/>
              <a:t> </a:t>
            </a:r>
            <a:r>
              <a:rPr lang="lt-LT" sz="1800" dirty="0"/>
              <a:t>MDF</a:t>
            </a:r>
            <a:r>
              <a:rPr lang="en-US" sz="1800" dirty="0"/>
              <a:t> </a:t>
            </a:r>
            <a:r>
              <a:rPr lang="lt-LT" sz="1800" dirty="0"/>
              <a:t>(</a:t>
            </a:r>
            <a:r>
              <a:rPr lang="en-US" sz="1800" dirty="0"/>
              <a:t>1</a:t>
            </a:r>
            <a:r>
              <a:rPr lang="lt-LT" sz="1800" dirty="0"/>
              <a:t>8</a:t>
            </a:r>
            <a:r>
              <a:rPr lang="en-US" sz="1800" dirty="0"/>
              <a:t>mm</a:t>
            </a:r>
            <a:r>
              <a:rPr lang="lt-LT" sz="1800" dirty="0"/>
              <a:t>)</a:t>
            </a:r>
            <a:r>
              <a:rPr lang="en-US" sz="1800" dirty="0"/>
              <a:t> </a:t>
            </a:r>
            <a:r>
              <a:rPr lang="lt-LT" sz="1800" dirty="0"/>
              <a:t>and</a:t>
            </a:r>
            <a:r>
              <a:rPr lang="en-US" sz="1800" dirty="0"/>
              <a:t> M</a:t>
            </a:r>
            <a:r>
              <a:rPr lang="lt-LT" sz="1800" dirty="0"/>
              <a:t>FC</a:t>
            </a:r>
            <a:r>
              <a:rPr lang="en-US" sz="1800" dirty="0"/>
              <a:t> </a:t>
            </a:r>
            <a:r>
              <a:rPr lang="lt-LT" sz="1800" dirty="0"/>
              <a:t>(</a:t>
            </a:r>
            <a:r>
              <a:rPr lang="en-US" sz="1800" dirty="0"/>
              <a:t>1</a:t>
            </a:r>
            <a:r>
              <a:rPr lang="lt-LT" sz="1800" dirty="0"/>
              <a:t>8</a:t>
            </a:r>
            <a:r>
              <a:rPr lang="en-US" sz="1800" dirty="0"/>
              <a:t>mm</a:t>
            </a:r>
            <a:r>
              <a:rPr lang="lt-LT" sz="1800" dirty="0"/>
              <a:t>)</a:t>
            </a:r>
            <a:r>
              <a:rPr lang="en-US" sz="1800" dirty="0"/>
              <a:t>;</a:t>
            </a:r>
            <a:endParaRPr lang="lt-LT" sz="1800" dirty="0"/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Frame is</a:t>
            </a:r>
            <a:r>
              <a:rPr lang="lt-LT" sz="1800" dirty="0"/>
              <a:t> coated </a:t>
            </a:r>
            <a:r>
              <a:rPr lang="en-US" sz="1800" dirty="0"/>
              <a:t>by </a:t>
            </a:r>
            <a:r>
              <a:rPr lang="lt-LT" sz="1800" dirty="0"/>
              <a:t>specially shaped foam</a:t>
            </a:r>
            <a:r>
              <a:rPr lang="en-US" sz="1800" dirty="0"/>
              <a:t> from outside</a:t>
            </a:r>
            <a:r>
              <a:rPr lang="lt-LT" sz="1800" dirty="0"/>
              <a:t> and </a:t>
            </a:r>
            <a:r>
              <a:rPr lang="en-US" sz="1800" dirty="0"/>
              <a:t>acoustic foam</a:t>
            </a:r>
            <a:r>
              <a:rPr lang="ru-RU" sz="1800" dirty="0"/>
              <a:t> </a:t>
            </a:r>
            <a:r>
              <a:rPr lang="en-US" sz="1800" dirty="0"/>
              <a:t>from the  inside</a:t>
            </a:r>
            <a:r>
              <a:rPr lang="ru-RU" sz="1800" dirty="0"/>
              <a:t> (</a:t>
            </a:r>
            <a:r>
              <a:rPr lang="lt-LT" sz="1800" dirty="0">
                <a:hlinkClick r:id="rId2" action="ppaction://hlinksldjump"/>
              </a:rPr>
              <a:t>see slide 15</a:t>
            </a:r>
            <a:r>
              <a:rPr lang="lt-LT" sz="1800" dirty="0"/>
              <a:t>)</a:t>
            </a:r>
            <a:r>
              <a:rPr lang="en-US" sz="1800" dirty="0"/>
              <a:t>;</a:t>
            </a:r>
            <a:endParaRPr lang="en-US" sz="1800" b="1" dirty="0"/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lt-LT" sz="1800" dirty="0"/>
              <a:t>Dimensions </a:t>
            </a:r>
            <a:r>
              <a:rPr lang="en-US" sz="1800" dirty="0"/>
              <a:t>(mm): 18</a:t>
            </a:r>
            <a:r>
              <a:rPr lang="lt-LT" sz="1800" dirty="0"/>
              <a:t>10x925</a:t>
            </a:r>
            <a:r>
              <a:rPr lang="en-US" sz="1800" dirty="0"/>
              <a:t>, H=14</a:t>
            </a:r>
            <a:r>
              <a:rPr lang="lt-LT" sz="1800" dirty="0"/>
              <a:t>2</a:t>
            </a:r>
            <a:r>
              <a:rPr lang="en-US" sz="1800" dirty="0"/>
              <a:t>0 </a:t>
            </a:r>
            <a:r>
              <a:rPr lang="lt-LT" sz="1800" dirty="0"/>
              <a:t>;</a:t>
            </a:r>
            <a:endParaRPr lang="en-US" sz="1800" dirty="0"/>
          </a:p>
          <a:p>
            <a:pPr indent="28800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lt-LT" sz="1800" dirty="0"/>
              <a:t>Upholstered with felt</a:t>
            </a:r>
            <a:r>
              <a:rPr lang="en-US" sz="1800" dirty="0"/>
              <a:t> </a:t>
            </a:r>
            <a:r>
              <a:rPr lang="lt-LT" sz="1800" dirty="0"/>
              <a:t>„Velito Presto“</a:t>
            </a:r>
            <a:r>
              <a:rPr lang="en-US" sz="1800" dirty="0"/>
              <a:t>;</a:t>
            </a:r>
            <a:endParaRPr lang="ru-RU" sz="1800" dirty="0"/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Legs are made of </a:t>
            </a:r>
            <a:r>
              <a:rPr lang="lt-LT" sz="1800" dirty="0"/>
              <a:t>MD</a:t>
            </a:r>
            <a:r>
              <a:rPr lang="en-US" sz="1800" dirty="0"/>
              <a:t>F</a:t>
            </a:r>
            <a:r>
              <a:rPr lang="lt-LT" sz="1800" dirty="0"/>
              <a:t> painted in black colour, H=</a:t>
            </a:r>
            <a:r>
              <a:rPr lang="ru-RU" sz="1800" dirty="0"/>
              <a:t>3</a:t>
            </a:r>
            <a:r>
              <a:rPr lang="lt-LT" sz="1800" dirty="0"/>
              <a:t>9.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lt-LT" sz="1800" dirty="0">
              <a:solidFill>
                <a:srgbClr val="FF0000"/>
              </a:solidFill>
            </a:endParaRP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lt-LT" sz="1800" dirty="0">
              <a:solidFill>
                <a:srgbClr val="FF0000"/>
              </a:solidFill>
            </a:endParaRPr>
          </a:p>
          <a:p>
            <a:endParaRPr lang="lt-LT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9" t="11623" r="14853" b="12824"/>
          <a:stretch/>
        </p:blipFill>
        <p:spPr>
          <a:xfrm flipH="1">
            <a:off x="5029199" y="2163173"/>
            <a:ext cx="3791273" cy="41544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92"/>
          <a:stretch/>
        </p:blipFill>
        <p:spPr>
          <a:xfrm>
            <a:off x="4712227" y="1196752"/>
            <a:ext cx="1447737" cy="108012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056716" y="908720"/>
            <a:ext cx="8402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000" kern="0" dirty="0">
                <a:solidFill>
                  <a:schemeClr val="bg1"/>
                </a:solidFill>
              </a:rPr>
              <a:t>Felt</a:t>
            </a:r>
            <a:r>
              <a:rPr lang="en-US" sz="1000" kern="0" dirty="0">
                <a:solidFill>
                  <a:schemeClr val="bg1"/>
                </a:solidFill>
              </a:rPr>
              <a:t> </a:t>
            </a:r>
            <a:r>
              <a:rPr lang="lt-LT" sz="1000" kern="0" dirty="0">
                <a:solidFill>
                  <a:schemeClr val="bg1"/>
                </a:solidFill>
              </a:rPr>
              <a:t>(</a:t>
            </a:r>
            <a:r>
              <a:rPr lang="en-US" sz="1000" kern="0" dirty="0">
                <a:solidFill>
                  <a:schemeClr val="bg1"/>
                </a:solidFill>
              </a:rPr>
              <a:t>1 mm</a:t>
            </a:r>
            <a:r>
              <a:rPr lang="lt-LT" sz="1000" kern="0" dirty="0">
                <a:solidFill>
                  <a:schemeClr val="bg1"/>
                </a:solidFill>
              </a:rPr>
              <a:t>)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91954" y="1896574"/>
            <a:ext cx="5116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000" kern="0" dirty="0">
                <a:solidFill>
                  <a:schemeClr val="bg1"/>
                </a:solidFill>
              </a:rPr>
              <a:t>Foam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29199" y="2390691"/>
            <a:ext cx="15488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000" kern="0" dirty="0">
                <a:solidFill>
                  <a:schemeClr val="bg1"/>
                </a:solidFill>
              </a:rPr>
              <a:t>Raw chipboard (</a:t>
            </a:r>
            <a:r>
              <a:rPr lang="en-US" sz="1000" kern="0" dirty="0">
                <a:solidFill>
                  <a:schemeClr val="bg1"/>
                </a:solidFill>
              </a:rPr>
              <a:t>18 mm</a:t>
            </a:r>
            <a:r>
              <a:rPr lang="lt-LT" sz="1000" kern="0" dirty="0">
                <a:solidFill>
                  <a:schemeClr val="bg1"/>
                </a:solidFill>
              </a:rPr>
              <a:t>)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394289" y="1628760"/>
            <a:ext cx="14991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000" kern="0" dirty="0">
                <a:solidFill>
                  <a:schemeClr val="bg1"/>
                </a:solidFill>
              </a:rPr>
              <a:t>Acoustic </a:t>
            </a:r>
            <a:r>
              <a:rPr lang="en-US" sz="1000" kern="0" dirty="0">
                <a:solidFill>
                  <a:schemeClr val="bg1"/>
                </a:solidFill>
              </a:rPr>
              <a:t>foam </a:t>
            </a:r>
            <a:r>
              <a:rPr lang="lt-LT" sz="1000" kern="0" dirty="0">
                <a:solidFill>
                  <a:schemeClr val="bg1"/>
                </a:solidFill>
              </a:rPr>
              <a:t>(</a:t>
            </a:r>
            <a:r>
              <a:rPr lang="en-US" sz="1000" kern="0" dirty="0">
                <a:solidFill>
                  <a:schemeClr val="bg1"/>
                </a:solidFill>
              </a:rPr>
              <a:t>18 mm</a:t>
            </a:r>
            <a:r>
              <a:rPr lang="lt-LT" sz="1000" kern="0" dirty="0">
                <a:solidFill>
                  <a:schemeClr val="bg1"/>
                </a:solidFill>
              </a:rPr>
              <a:t>)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09328" y="1186728"/>
            <a:ext cx="1356786" cy="1077459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046898" y="1124744"/>
            <a:ext cx="173175" cy="311055"/>
          </a:xfrm>
          <a:prstGeom prst="straightConnector1">
            <a:avLst/>
          </a:prstGeom>
          <a:ln>
            <a:solidFill>
              <a:srgbClr val="E33E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476863" y="1740867"/>
            <a:ext cx="967345" cy="6577"/>
          </a:xfrm>
          <a:prstGeom prst="straightConnector1">
            <a:avLst/>
          </a:prstGeom>
          <a:ln>
            <a:solidFill>
              <a:srgbClr val="E33E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750410" y="2019684"/>
            <a:ext cx="693799" cy="2692"/>
          </a:xfrm>
          <a:prstGeom prst="straightConnector1">
            <a:avLst/>
          </a:prstGeom>
          <a:ln>
            <a:solidFill>
              <a:srgbClr val="E33E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750410" y="1124744"/>
            <a:ext cx="118580" cy="311055"/>
          </a:xfrm>
          <a:prstGeom prst="straightConnector1">
            <a:avLst/>
          </a:prstGeom>
          <a:ln>
            <a:solidFill>
              <a:srgbClr val="E33E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5292080" y="2100984"/>
            <a:ext cx="97782" cy="319904"/>
          </a:xfrm>
          <a:prstGeom prst="straightConnector1">
            <a:avLst/>
          </a:prstGeom>
          <a:ln>
            <a:solidFill>
              <a:srgbClr val="E33E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4" idx="0"/>
          </p:cNvCxnSpPr>
          <p:nvPr/>
        </p:nvCxnSpPr>
        <p:spPr>
          <a:xfrm flipH="1" flipV="1">
            <a:off x="5615704" y="2082921"/>
            <a:ext cx="187906" cy="307770"/>
          </a:xfrm>
          <a:prstGeom prst="straightConnector1">
            <a:avLst/>
          </a:prstGeom>
          <a:ln>
            <a:solidFill>
              <a:srgbClr val="E33E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884699" y="2271845"/>
            <a:ext cx="265796" cy="208898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endCxn id="23" idx="1"/>
          </p:cNvCxnSpPr>
          <p:nvPr/>
        </p:nvCxnSpPr>
        <p:spPr>
          <a:xfrm>
            <a:off x="5952383" y="1971128"/>
            <a:ext cx="932316" cy="405166"/>
          </a:xfrm>
          <a:prstGeom prst="line">
            <a:avLst/>
          </a:prstGeom>
          <a:ln>
            <a:solidFill>
              <a:schemeClr val="tx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399328" y="920493"/>
            <a:ext cx="16995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kern="0" dirty="0">
                <a:solidFill>
                  <a:schemeClr val="bg1"/>
                </a:solidFill>
              </a:rPr>
              <a:t>Acoustic wall cut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833405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23528" y="836712"/>
            <a:ext cx="5184576" cy="5292588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FF3D01"/>
              </a:buClr>
              <a:buFont typeface="Wingdings" panose="05000000000000000000" pitchFamily="2" charset="2"/>
              <a:buChar char="§"/>
            </a:pPr>
            <a:r>
              <a:rPr lang="lt-LT" sz="1800" dirty="0"/>
              <a:t>Frame is made of </a:t>
            </a:r>
            <a:r>
              <a:rPr lang="en-US" sz="1800" dirty="0"/>
              <a:t>plywood </a:t>
            </a:r>
            <a:r>
              <a:rPr lang="lt-LT" sz="1800" dirty="0"/>
              <a:t>(</a:t>
            </a:r>
            <a:r>
              <a:rPr lang="en-US" sz="1800" dirty="0"/>
              <a:t>15 mm</a:t>
            </a:r>
            <a:r>
              <a:rPr lang="lt-LT" sz="1800" dirty="0"/>
              <a:t>)</a:t>
            </a:r>
            <a:r>
              <a:rPr lang="en-US" sz="1800" dirty="0"/>
              <a:t> </a:t>
            </a:r>
            <a:r>
              <a:rPr lang="lt-LT" sz="1800" dirty="0"/>
              <a:t>and</a:t>
            </a:r>
            <a:r>
              <a:rPr lang="en-US" sz="1800" dirty="0"/>
              <a:t> M</a:t>
            </a:r>
            <a:r>
              <a:rPr lang="lt-LT" sz="1800" dirty="0"/>
              <a:t>FC</a:t>
            </a:r>
            <a:r>
              <a:rPr lang="en-US" sz="1800" dirty="0"/>
              <a:t> </a:t>
            </a:r>
            <a:r>
              <a:rPr lang="lt-LT" sz="1800" dirty="0"/>
              <a:t>(</a:t>
            </a:r>
            <a:r>
              <a:rPr lang="en-US" sz="1800" dirty="0"/>
              <a:t>15 mm</a:t>
            </a:r>
            <a:r>
              <a:rPr lang="lt-LT" sz="1800" dirty="0"/>
              <a:t>)</a:t>
            </a:r>
            <a:r>
              <a:rPr lang="en-US" sz="1800" dirty="0"/>
              <a:t>;</a:t>
            </a:r>
            <a:endParaRPr lang="lt-LT" sz="1800" dirty="0"/>
          </a:p>
          <a:p>
            <a:pPr marL="342900" lvl="0" indent="-342900">
              <a:spcBef>
                <a:spcPts val="0"/>
              </a:spcBef>
              <a:buClr>
                <a:srgbClr val="FF3D01"/>
              </a:buClr>
              <a:buFont typeface="Wingdings" panose="05000000000000000000" pitchFamily="2" charset="2"/>
              <a:buChar char="§"/>
            </a:pPr>
            <a:r>
              <a:rPr lang="lt-LT" sz="1800" dirty="0"/>
              <a:t>Seat foam: upper part - 30mm thickness </a:t>
            </a:r>
            <a:r>
              <a:rPr lang="en-US" sz="1800" dirty="0"/>
              <a:t>HR5050</a:t>
            </a:r>
            <a:r>
              <a:rPr lang="lt-LT" sz="1800" dirty="0"/>
              <a:t> (density</a:t>
            </a:r>
            <a:r>
              <a:rPr lang="en-US" sz="1800" dirty="0"/>
              <a:t>: 48-51 kg/m³</a:t>
            </a:r>
            <a:r>
              <a:rPr lang="lt-LT" sz="1800" dirty="0"/>
              <a:t>), inner part - 60 mm thickness </a:t>
            </a:r>
            <a:r>
              <a:rPr lang="en-US" sz="1800" dirty="0"/>
              <a:t>HR3030</a:t>
            </a:r>
            <a:r>
              <a:rPr lang="lt-LT" sz="1800" dirty="0"/>
              <a:t> (density</a:t>
            </a:r>
            <a:r>
              <a:rPr lang="en-US" sz="1800" dirty="0"/>
              <a:t>: 28-32 kg/m³</a:t>
            </a:r>
            <a:r>
              <a:rPr lang="lt-LT" sz="1800" dirty="0"/>
              <a:t>)</a:t>
            </a:r>
            <a:r>
              <a:rPr lang="pt-BR" sz="1800" dirty="0"/>
              <a:t>;</a:t>
            </a:r>
            <a:endParaRPr lang="lt-LT" sz="1800" dirty="0"/>
          </a:p>
          <a:p>
            <a:pPr marL="342900" lvl="0" indent="-342900">
              <a:spcBef>
                <a:spcPts val="0"/>
              </a:spcBef>
              <a:buClr>
                <a:srgbClr val="FF3D01"/>
              </a:buClr>
              <a:buFont typeface="Wingdings" panose="05000000000000000000" pitchFamily="2" charset="2"/>
              <a:buChar char="§"/>
            </a:pPr>
            <a:r>
              <a:rPr lang="lt-LT" sz="1800" dirty="0"/>
              <a:t>Side foam: 20mm thickness </a:t>
            </a:r>
            <a:r>
              <a:rPr lang="en-US" sz="1800" dirty="0"/>
              <a:t>HR3030</a:t>
            </a:r>
            <a:r>
              <a:rPr lang="lt-LT" sz="1800" dirty="0"/>
              <a:t> (density</a:t>
            </a:r>
            <a:r>
              <a:rPr lang="en-US" sz="1800" dirty="0"/>
              <a:t>: 28-32 kg/m³</a:t>
            </a:r>
            <a:r>
              <a:rPr lang="lt-LT" sz="1800" dirty="0"/>
              <a:t>)</a:t>
            </a:r>
            <a:r>
              <a:rPr lang="en-US" sz="1800" dirty="0"/>
              <a:t>; </a:t>
            </a:r>
          </a:p>
          <a:p>
            <a:pPr marL="342900" indent="-342900">
              <a:spcBef>
                <a:spcPts val="0"/>
              </a:spcBef>
              <a:buClr>
                <a:srgbClr val="FF3D01"/>
              </a:buClr>
              <a:buFont typeface="Wingdings" panose="05000000000000000000" pitchFamily="2" charset="2"/>
              <a:buChar char="§"/>
            </a:pPr>
            <a:r>
              <a:rPr lang="lt-LT" sz="1800" dirty="0"/>
              <a:t>Dimensions </a:t>
            </a:r>
            <a:r>
              <a:rPr lang="en-US" sz="1800" dirty="0"/>
              <a:t>(mm)</a:t>
            </a:r>
            <a:r>
              <a:rPr lang="lt-LT" sz="1800" dirty="0"/>
              <a:t>:</a:t>
            </a:r>
            <a:r>
              <a:rPr lang="en-US" sz="1800" dirty="0"/>
              <a:t> </a:t>
            </a:r>
            <a:r>
              <a:rPr lang="lt-LT" sz="1800" dirty="0"/>
              <a:t>8</a:t>
            </a:r>
            <a:r>
              <a:rPr lang="en-US" sz="1800" dirty="0"/>
              <a:t>00x</a:t>
            </a:r>
            <a:r>
              <a:rPr lang="lt-LT" sz="1800" dirty="0"/>
              <a:t>6</a:t>
            </a:r>
            <a:r>
              <a:rPr lang="en-US" sz="1800" dirty="0"/>
              <a:t>00, H=</a:t>
            </a:r>
            <a:r>
              <a:rPr lang="lt-LT" sz="1800" dirty="0"/>
              <a:t>400</a:t>
            </a:r>
            <a:r>
              <a:rPr lang="en-US" sz="1800" dirty="0"/>
              <a:t>;</a:t>
            </a:r>
          </a:p>
          <a:p>
            <a:pPr marL="342900" lvl="1">
              <a:spcBef>
                <a:spcPts val="0"/>
              </a:spcBef>
            </a:pPr>
            <a:r>
              <a:rPr lang="lt-LT" sz="1800" dirty="0"/>
              <a:t>Upholstered with felt „Velito“; </a:t>
            </a:r>
          </a:p>
          <a:p>
            <a:pPr marL="342900" lvl="1">
              <a:spcBef>
                <a:spcPts val="0"/>
              </a:spcBef>
            </a:pPr>
            <a:r>
              <a:rPr lang="pt-BR" sz="1800" dirty="0"/>
              <a:t>Ba</a:t>
            </a:r>
            <a:r>
              <a:rPr lang="lt-LT" sz="1800" dirty="0" err="1"/>
              <a:t>se</a:t>
            </a:r>
            <a:r>
              <a:rPr lang="pt-BR" sz="1800" dirty="0"/>
              <a:t> is </a:t>
            </a:r>
            <a:r>
              <a:rPr lang="lt-LT" sz="1800" dirty="0"/>
              <a:t>black painted</a:t>
            </a:r>
            <a:r>
              <a:rPr lang="pt-BR" sz="1800" dirty="0"/>
              <a:t> metal</a:t>
            </a:r>
            <a:r>
              <a:rPr lang="lt-LT" sz="1800" dirty="0"/>
              <a:t> (</a:t>
            </a:r>
            <a:r>
              <a:rPr lang="pt-BR" sz="1800" dirty="0"/>
              <a:t>H=50mm</a:t>
            </a:r>
            <a:r>
              <a:rPr lang="lt-LT" sz="1800" dirty="0"/>
              <a:t>) with 4 glides (</a:t>
            </a:r>
            <a:r>
              <a:rPr lang="pt-BR" sz="1800" dirty="0"/>
              <a:t>H=</a:t>
            </a:r>
            <a:r>
              <a:rPr lang="lt-LT" sz="1800" dirty="0"/>
              <a:t>5mm).</a:t>
            </a:r>
            <a:endParaRPr lang="pt-BR" sz="1800" dirty="0"/>
          </a:p>
          <a:p>
            <a:pPr marL="342900" indent="-342900">
              <a:buClr>
                <a:srgbClr val="FF3D01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Linking parts</a:t>
            </a:r>
            <a:r>
              <a:rPr lang="lt-LT" sz="1800" dirty="0"/>
              <a:t> (metal angles (mm): 40x45, H=113) </a:t>
            </a:r>
            <a:r>
              <a:rPr lang="en-US" sz="1800" dirty="0"/>
              <a:t>allow to link the poufs into one line</a:t>
            </a:r>
            <a:r>
              <a:rPr lang="lt-LT" sz="1800" dirty="0"/>
              <a:t> (</a:t>
            </a:r>
            <a:r>
              <a:rPr lang="en-US" sz="1800" dirty="0"/>
              <a:t>example marked in red</a:t>
            </a:r>
            <a:r>
              <a:rPr lang="lt-LT" sz="1800" dirty="0"/>
              <a:t>).</a:t>
            </a:r>
            <a:endParaRPr lang="en-US" sz="1800" dirty="0"/>
          </a:p>
          <a:p>
            <a:pPr marL="0" lvl="1" indent="0">
              <a:spcBef>
                <a:spcPts val="0"/>
              </a:spcBef>
            </a:pPr>
            <a:endParaRPr lang="lt-LT" sz="1800" dirty="0"/>
          </a:p>
          <a:p>
            <a:pPr marL="457200" indent="-457200"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lt-LT" sz="1800" dirty="0"/>
          </a:p>
          <a:p>
            <a:pPr marL="457200" lvl="1" indent="0">
              <a:buNone/>
            </a:pPr>
            <a:endParaRPr lang="lt-LT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t="2105" r="16926" b="2105"/>
          <a:stretch/>
        </p:blipFill>
        <p:spPr>
          <a:xfrm>
            <a:off x="6300192" y="3356992"/>
            <a:ext cx="2808312" cy="29816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4514" r="8336"/>
          <a:stretch/>
        </p:blipFill>
        <p:spPr>
          <a:xfrm>
            <a:off x="5759624" y="728591"/>
            <a:ext cx="3384376" cy="2538391"/>
          </a:xfrm>
          <a:prstGeom prst="rect">
            <a:avLst/>
          </a:prstGeom>
        </p:spPr>
      </p:pic>
      <p:sp>
        <p:nvSpPr>
          <p:cNvPr id="11" name="Text Placeholder 5"/>
          <p:cNvSpPr txBox="1">
            <a:spLocks/>
          </p:cNvSpPr>
          <p:nvPr/>
        </p:nvSpPr>
        <p:spPr>
          <a:xfrm>
            <a:off x="5436096" y="116632"/>
            <a:ext cx="3600400" cy="432047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 anchor="t">
            <a:no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/>
            <a:endParaRPr lang="lt-LT" sz="2000" kern="0" dirty="0">
              <a:solidFill>
                <a:schemeClr val="tx1"/>
              </a:solidFill>
            </a:endParaRPr>
          </a:p>
          <a:p>
            <a:pPr algn="r"/>
            <a:endParaRPr lang="lt-LT" sz="2000" kern="0" dirty="0">
              <a:solidFill>
                <a:schemeClr val="tx1"/>
              </a:solidFill>
            </a:endParaRPr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4320480" cy="432048"/>
          </a:xfrm>
        </p:spPr>
        <p:txBody>
          <a:bodyPr/>
          <a:lstStyle/>
          <a:p>
            <a:r>
              <a:rPr lang="lt-LT" sz="2000" dirty="0"/>
              <a:t>Poufs </a:t>
            </a:r>
            <a:r>
              <a:rPr lang="lt-LT" sz="2000" b="0" dirty="0"/>
              <a:t>(without backrest)</a:t>
            </a: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7164288" y="4869160"/>
            <a:ext cx="1440160" cy="864096"/>
          </a:xfrm>
          <a:prstGeom prst="line">
            <a:avLst/>
          </a:prstGeom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588224" y="5445224"/>
            <a:ext cx="576064" cy="288032"/>
          </a:xfrm>
          <a:prstGeom prst="line">
            <a:avLst/>
          </a:prstGeom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64288" y="5733256"/>
            <a:ext cx="0" cy="288032"/>
          </a:xfrm>
          <a:prstGeom prst="line">
            <a:avLst/>
          </a:prstGeom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13892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1" t="8403" r="15363" b="1070"/>
          <a:stretch/>
        </p:blipFill>
        <p:spPr>
          <a:xfrm flipH="1">
            <a:off x="5831632" y="1658495"/>
            <a:ext cx="3312368" cy="4608512"/>
          </a:xfrm>
          <a:prstGeom prst="rect">
            <a:avLst/>
          </a:prstGeom>
        </p:spPr>
      </p:pic>
      <p:sp>
        <p:nvSpPr>
          <p:cNvPr id="7" name="Text Placeholder 5"/>
          <p:cNvSpPr txBox="1">
            <a:spLocks/>
          </p:cNvSpPr>
          <p:nvPr/>
        </p:nvSpPr>
        <p:spPr>
          <a:xfrm>
            <a:off x="5436096" y="116632"/>
            <a:ext cx="3600400" cy="432047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 anchor="t">
            <a:no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/>
            <a:endParaRPr lang="lt-LT" sz="2000" kern="0" dirty="0">
              <a:solidFill>
                <a:schemeClr val="tx1"/>
              </a:solidFill>
            </a:endParaRPr>
          </a:p>
          <a:p>
            <a:pPr algn="r"/>
            <a:endParaRPr lang="lt-LT" sz="2000" kern="0" dirty="0">
              <a:solidFill>
                <a:schemeClr val="tx1"/>
              </a:solidFill>
            </a:endParaRPr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323528" y="88776"/>
            <a:ext cx="4320480" cy="432048"/>
          </a:xfrm>
        </p:spPr>
        <p:txBody>
          <a:bodyPr/>
          <a:lstStyle/>
          <a:p>
            <a:r>
              <a:rPr lang="lt-LT" sz="2000" dirty="0"/>
              <a:t>Desk </a:t>
            </a:r>
            <a:r>
              <a:rPr lang="lt-LT" sz="2000" dirty="0" err="1"/>
              <a:t>and</a:t>
            </a:r>
            <a:r>
              <a:rPr lang="lt-LT" sz="2000" dirty="0"/>
              <a:t> </a:t>
            </a:r>
            <a:r>
              <a:rPr lang="en-US" sz="2000" dirty="0"/>
              <a:t>linking </a:t>
            </a:r>
            <a:r>
              <a:rPr lang="lt-LT" sz="2000" dirty="0" err="1"/>
              <a:t>central</a:t>
            </a:r>
            <a:r>
              <a:rPr lang="lt-LT" sz="2000" dirty="0"/>
              <a:t> wall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23528" y="1052736"/>
            <a:ext cx="5328592" cy="5364596"/>
          </a:xfrm>
        </p:spPr>
        <p:txBody>
          <a:bodyPr>
            <a:normAutofit/>
          </a:bodyPr>
          <a:lstStyle/>
          <a:p>
            <a:r>
              <a:rPr lang="lt-LT" sz="1470" b="1" dirty="0"/>
              <a:t>Desk (1):</a:t>
            </a:r>
            <a:endParaRPr lang="lt-LT" sz="1470" dirty="0"/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lt-LT" sz="1470" dirty="0"/>
              <a:t>Desktop is made of L</a:t>
            </a:r>
            <a:r>
              <a:rPr lang="en-US" sz="1470" dirty="0"/>
              <a:t>MDP</a:t>
            </a:r>
            <a:r>
              <a:rPr lang="lt-LT" sz="1470" dirty="0"/>
              <a:t>, 25mm</a:t>
            </a:r>
            <a:r>
              <a:rPr lang="en-US" sz="1470" dirty="0"/>
              <a:t>;</a:t>
            </a:r>
            <a:endParaRPr lang="lt-LT" sz="1470" dirty="0"/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lt-LT" sz="1470" dirty="0"/>
              <a:t>L</a:t>
            </a:r>
            <a:r>
              <a:rPr lang="en-US" sz="1470" dirty="0" err="1"/>
              <a:t>eg</a:t>
            </a:r>
            <a:r>
              <a:rPr lang="en-US" sz="1470" dirty="0"/>
              <a:t> is made of metal pipe</a:t>
            </a:r>
            <a:r>
              <a:rPr lang="lt-LT" sz="1470" dirty="0"/>
              <a:t> (mm): 70x20x2;</a:t>
            </a:r>
            <a:r>
              <a:rPr lang="en-US" sz="1470" dirty="0"/>
              <a:t> </a:t>
            </a:r>
            <a:endParaRPr lang="lt-LT" sz="1470" dirty="0"/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lt-LT" sz="1470" dirty="0"/>
              <a:t>Desk dimensions </a:t>
            </a:r>
            <a:r>
              <a:rPr lang="en-US" sz="1470" dirty="0"/>
              <a:t>(mm)</a:t>
            </a:r>
            <a:r>
              <a:rPr lang="lt-LT" sz="1470" dirty="0"/>
              <a:t>:</a:t>
            </a:r>
            <a:r>
              <a:rPr lang="en-US" sz="1470" dirty="0"/>
              <a:t> </a:t>
            </a:r>
            <a:r>
              <a:rPr lang="lt-LT" sz="1470" dirty="0"/>
              <a:t>1200x650, H=740</a:t>
            </a:r>
            <a:r>
              <a:rPr lang="en-US" sz="1470" dirty="0"/>
              <a:t>;</a:t>
            </a:r>
          </a:p>
          <a:p>
            <a:pPr marL="285750" lvl="1" indent="-285750">
              <a:spcBef>
                <a:spcPts val="0"/>
              </a:spcBef>
            </a:pPr>
            <a:r>
              <a:rPr lang="lt-LT" sz="1470" dirty="0"/>
              <a:t>Black painted </a:t>
            </a:r>
            <a:r>
              <a:rPr lang="lt-LT" sz="1470" dirty="0" err="1"/>
              <a:t>leg</a:t>
            </a:r>
            <a:r>
              <a:rPr lang="lt-LT" sz="1470" dirty="0"/>
              <a:t> </a:t>
            </a:r>
            <a:r>
              <a:rPr lang="lt-LT" sz="1470" dirty="0" err="1"/>
              <a:t>glides</a:t>
            </a:r>
            <a:r>
              <a:rPr lang="en-US" sz="1470" dirty="0"/>
              <a:t> are </a:t>
            </a:r>
            <a:r>
              <a:rPr lang="lt-LT" sz="1470" dirty="0" err="1"/>
              <a:t>made</a:t>
            </a:r>
            <a:r>
              <a:rPr lang="lt-LT" sz="1470" dirty="0"/>
              <a:t> </a:t>
            </a:r>
            <a:r>
              <a:rPr lang="en-US" sz="1470" dirty="0"/>
              <a:t>of MDF, H=</a:t>
            </a:r>
            <a:r>
              <a:rPr lang="lt-LT" sz="1470" dirty="0"/>
              <a:t>16</a:t>
            </a:r>
            <a:r>
              <a:rPr lang="en-US" sz="1470" dirty="0"/>
              <a:t>mm;</a:t>
            </a:r>
            <a:endParaRPr lang="lt-LT" sz="1470" dirty="0"/>
          </a:p>
          <a:p>
            <a:pPr marL="285750" lvl="1" indent="-285750">
              <a:spcBef>
                <a:spcPts val="0"/>
              </a:spcBef>
            </a:pPr>
            <a:r>
              <a:rPr lang="en-US" sz="1470" dirty="0"/>
              <a:t>Metal </a:t>
            </a:r>
            <a:r>
              <a:rPr lang="lt-LT" sz="1470" dirty="0" err="1"/>
              <a:t>box</a:t>
            </a:r>
            <a:r>
              <a:rPr lang="lt-LT" sz="1470" dirty="0"/>
              <a:t> for wire management is fixed under the desktop (mm): 185x150, H</a:t>
            </a:r>
            <a:r>
              <a:rPr lang="en-US" sz="1470" dirty="0"/>
              <a:t>=</a:t>
            </a:r>
            <a:r>
              <a:rPr lang="lt-LT" sz="1470" dirty="0"/>
              <a:t>100</a:t>
            </a:r>
            <a:r>
              <a:rPr lang="en-US" sz="1470" dirty="0"/>
              <a:t> (</a:t>
            </a:r>
            <a:r>
              <a:rPr lang="lt-LT" sz="1470" dirty="0">
                <a:hlinkClick r:id="rId3" action="ppaction://hlinksldjump"/>
              </a:rPr>
              <a:t>see slide 12</a:t>
            </a:r>
            <a:r>
              <a:rPr lang="en-US" sz="1470" dirty="0"/>
              <a:t>) - </a:t>
            </a:r>
            <a:r>
              <a:rPr lang="en-US" sz="1470" dirty="0" err="1"/>
              <a:t>i</a:t>
            </a:r>
            <a:r>
              <a:rPr lang="lt-LT" sz="1470" dirty="0"/>
              <a:t>f </a:t>
            </a:r>
            <a:r>
              <a:rPr lang="lt-LT" sz="1470" dirty="0" err="1"/>
              <a:t>there</a:t>
            </a:r>
            <a:r>
              <a:rPr lang="lt-LT" sz="1470" dirty="0"/>
              <a:t> </a:t>
            </a:r>
            <a:r>
              <a:rPr lang="lt-LT" sz="1470" dirty="0" err="1"/>
              <a:t>is</a:t>
            </a:r>
            <a:r>
              <a:rPr lang="lt-LT" sz="1470" dirty="0"/>
              <a:t> a </a:t>
            </a:r>
            <a:r>
              <a:rPr lang="lt-LT" sz="1470" dirty="0" err="1"/>
              <a:t>power</a:t>
            </a:r>
            <a:r>
              <a:rPr lang="lt-LT" sz="1470" dirty="0"/>
              <a:t> </a:t>
            </a:r>
            <a:r>
              <a:rPr lang="lt-LT" sz="1470" dirty="0" err="1"/>
              <a:t>socket</a:t>
            </a:r>
            <a:r>
              <a:rPr lang="en-US" sz="1470" dirty="0"/>
              <a:t>.</a:t>
            </a:r>
          </a:p>
          <a:p>
            <a:pPr marL="285750" lvl="1" indent="-285750">
              <a:spcBef>
                <a:spcPts val="0"/>
              </a:spcBef>
            </a:pPr>
            <a:r>
              <a:rPr lang="en-US" sz="1470" dirty="0"/>
              <a:t>Linking parts</a:t>
            </a:r>
            <a:r>
              <a:rPr lang="lt-LT" sz="1470" dirty="0"/>
              <a:t> - metal angles (mm): 162x35x3</a:t>
            </a:r>
            <a:r>
              <a:rPr lang="en-US" sz="1470" dirty="0"/>
              <a:t>5</a:t>
            </a:r>
            <a:r>
              <a:rPr lang="lt-LT" sz="1470" dirty="0">
                <a:solidFill>
                  <a:srgbClr val="FF0000"/>
                </a:solidFill>
              </a:rPr>
              <a:t> </a:t>
            </a:r>
            <a:endParaRPr lang="en-US" sz="1470" dirty="0">
              <a:solidFill>
                <a:srgbClr val="FF0000"/>
              </a:solidFill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en-US" sz="1470" dirty="0">
                <a:solidFill>
                  <a:srgbClr val="FF0000"/>
                </a:solidFill>
              </a:rPr>
              <a:t>     </a:t>
            </a:r>
            <a:r>
              <a:rPr lang="lt-LT" sz="1470" dirty="0"/>
              <a:t>(</a:t>
            </a:r>
            <a:r>
              <a:rPr lang="lt-LT" sz="1470" dirty="0">
                <a:hlinkClick r:id="rId3" action="ppaction://hlinksldjump"/>
              </a:rPr>
              <a:t>see slide 12</a:t>
            </a:r>
            <a:r>
              <a:rPr lang="lt-LT" sz="1470" dirty="0"/>
              <a:t>)</a:t>
            </a:r>
            <a:r>
              <a:rPr lang="en-US" sz="1470" dirty="0"/>
              <a:t>.</a:t>
            </a:r>
          </a:p>
          <a:p>
            <a:pPr marL="0" lvl="1" indent="0">
              <a:spcBef>
                <a:spcPts val="0"/>
              </a:spcBef>
              <a:buNone/>
            </a:pPr>
            <a:endParaRPr lang="lt-LT" sz="1470" b="1" dirty="0"/>
          </a:p>
          <a:p>
            <a:pPr marL="0" lvl="1" indent="0">
              <a:spcBef>
                <a:spcPts val="0"/>
              </a:spcBef>
              <a:buNone/>
            </a:pPr>
            <a:r>
              <a:rPr lang="en-US" sz="1470" b="1" dirty="0"/>
              <a:t>Linking </a:t>
            </a:r>
            <a:r>
              <a:rPr lang="lt-LT" sz="1470" b="1" dirty="0" err="1"/>
              <a:t>central</a:t>
            </a:r>
            <a:r>
              <a:rPr lang="lt-LT" sz="1470" b="1" dirty="0"/>
              <a:t> wall (2):</a:t>
            </a:r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lt-LT" sz="1470" dirty="0"/>
              <a:t>Frame is made of MDF (</a:t>
            </a:r>
            <a:r>
              <a:rPr lang="en-US" sz="1470" dirty="0"/>
              <a:t>1</a:t>
            </a:r>
            <a:r>
              <a:rPr lang="lt-LT" sz="1470" dirty="0"/>
              <a:t>8</a:t>
            </a:r>
            <a:r>
              <a:rPr lang="en-US" sz="1470" dirty="0"/>
              <a:t>mm</a:t>
            </a:r>
            <a:r>
              <a:rPr lang="lt-LT" sz="1470" dirty="0"/>
              <a:t>)</a:t>
            </a:r>
            <a:r>
              <a:rPr lang="en-US" sz="1470" dirty="0"/>
              <a:t> </a:t>
            </a:r>
            <a:r>
              <a:rPr lang="en-US" sz="1470" dirty="0" err="1"/>
              <a:t>ir</a:t>
            </a:r>
            <a:r>
              <a:rPr lang="en-US" sz="1470" dirty="0"/>
              <a:t> M</a:t>
            </a:r>
            <a:r>
              <a:rPr lang="lt-LT" sz="1470" dirty="0"/>
              <a:t>FC (</a:t>
            </a:r>
            <a:r>
              <a:rPr lang="en-US" sz="1470" dirty="0"/>
              <a:t>1</a:t>
            </a:r>
            <a:r>
              <a:rPr lang="lt-LT" sz="1470" dirty="0"/>
              <a:t>8</a:t>
            </a:r>
            <a:r>
              <a:rPr lang="en-US" sz="1470" dirty="0"/>
              <a:t> mm</a:t>
            </a:r>
            <a:r>
              <a:rPr lang="lt-LT" sz="1470" dirty="0"/>
              <a:t>)</a:t>
            </a:r>
            <a:r>
              <a:rPr lang="en-US" sz="1470" dirty="0"/>
              <a:t>;</a:t>
            </a:r>
            <a:endParaRPr lang="lt-LT" sz="1470" dirty="0"/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70" dirty="0"/>
              <a:t>Frame is</a:t>
            </a:r>
            <a:r>
              <a:rPr lang="lt-LT" sz="1470" dirty="0"/>
              <a:t> coated </a:t>
            </a:r>
            <a:r>
              <a:rPr lang="en-US" sz="1470" dirty="0"/>
              <a:t>by </a:t>
            </a:r>
            <a:r>
              <a:rPr lang="lt-LT" sz="1470" dirty="0"/>
              <a:t>specially shaped foam</a:t>
            </a:r>
            <a:r>
              <a:rPr lang="en-US" sz="1470" dirty="0"/>
              <a:t> from outside</a:t>
            </a:r>
            <a:r>
              <a:rPr lang="lt-LT" sz="1470" dirty="0"/>
              <a:t> and </a:t>
            </a:r>
            <a:r>
              <a:rPr lang="en-US" sz="1470"/>
              <a:t>acoustic foam</a:t>
            </a:r>
            <a:r>
              <a:rPr lang="ru-RU" sz="1470"/>
              <a:t> </a:t>
            </a:r>
            <a:r>
              <a:rPr lang="en-US" sz="1470" dirty="0"/>
              <a:t>from the  inside</a:t>
            </a:r>
            <a:r>
              <a:rPr lang="ru-RU" sz="1470" dirty="0"/>
              <a:t> (</a:t>
            </a:r>
            <a:r>
              <a:rPr lang="lt-LT" sz="1470" dirty="0">
                <a:hlinkClick r:id="rId4" action="ppaction://hlinksldjump"/>
              </a:rPr>
              <a:t>see slide 15</a:t>
            </a:r>
            <a:r>
              <a:rPr lang="lt-LT" sz="1470" dirty="0"/>
              <a:t>)</a:t>
            </a:r>
            <a:r>
              <a:rPr lang="en-US" sz="1470" dirty="0"/>
              <a:t>;</a:t>
            </a:r>
            <a:endParaRPr lang="lt-LT" sz="1470" b="1" dirty="0"/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lt-LT" sz="1470" dirty="0"/>
              <a:t>Dimensions </a:t>
            </a:r>
            <a:r>
              <a:rPr lang="en-US" sz="1470" dirty="0"/>
              <a:t>(mm): 650</a:t>
            </a:r>
            <a:r>
              <a:rPr lang="lt-LT" sz="1470" dirty="0"/>
              <a:t>x105</a:t>
            </a:r>
            <a:r>
              <a:rPr lang="en-US" sz="1470" dirty="0"/>
              <a:t>, H=14</a:t>
            </a:r>
            <a:r>
              <a:rPr lang="lt-LT" sz="1470" dirty="0"/>
              <a:t>2</a:t>
            </a:r>
            <a:r>
              <a:rPr lang="en-US" sz="1470" dirty="0"/>
              <a:t>0</a:t>
            </a:r>
            <a:r>
              <a:rPr lang="lt-LT" sz="1470" dirty="0"/>
              <a:t>;</a:t>
            </a:r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lt-LT" sz="1470" dirty="0"/>
              <a:t>Upholstered with felt „Velito Presto“; </a:t>
            </a:r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lt-LT" sz="1470" dirty="0"/>
              <a:t>Black painted MDF legs, H=</a:t>
            </a:r>
            <a:r>
              <a:rPr lang="ru-RU" sz="1470" dirty="0"/>
              <a:t>3</a:t>
            </a:r>
            <a:r>
              <a:rPr lang="en-US" sz="1470" dirty="0"/>
              <a:t>9</a:t>
            </a:r>
            <a:r>
              <a:rPr lang="lt-LT" sz="1470" dirty="0"/>
              <a:t>;</a:t>
            </a:r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70" dirty="0"/>
              <a:t>Fittings are placed on the side to attach other walls</a:t>
            </a:r>
            <a:r>
              <a:rPr lang="lt-LT" sz="1470" dirty="0"/>
              <a:t>;</a:t>
            </a:r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70" dirty="0"/>
              <a:t>Monitor holder has three height adjustable positions</a:t>
            </a:r>
            <a:r>
              <a:rPr lang="lt-LT" sz="1470" dirty="0"/>
              <a:t> </a:t>
            </a:r>
            <a:r>
              <a:rPr lang="ru-RU" sz="1470" dirty="0"/>
              <a:t>(</a:t>
            </a:r>
            <a:r>
              <a:rPr lang="lt-LT" sz="1470" dirty="0">
                <a:hlinkClick r:id="rId5" action="ppaction://hlinksldjump"/>
              </a:rPr>
              <a:t>see slide 13</a:t>
            </a:r>
            <a:r>
              <a:rPr lang="lt-LT" sz="1470" dirty="0"/>
              <a:t>);</a:t>
            </a:r>
          </a:p>
          <a:p>
            <a:pPr marL="285750" indent="-285750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470" dirty="0"/>
              <a:t>Space with zippers </a:t>
            </a:r>
            <a:r>
              <a:rPr lang="lt-LT" sz="1470" dirty="0"/>
              <a:t>for </a:t>
            </a:r>
            <a:r>
              <a:rPr lang="en-US" sz="1470" dirty="0"/>
              <a:t>wire</a:t>
            </a:r>
            <a:r>
              <a:rPr lang="lt-LT" sz="1470" dirty="0"/>
              <a:t> management </a:t>
            </a:r>
            <a:r>
              <a:rPr lang="ru-RU" sz="1470" dirty="0"/>
              <a:t>(</a:t>
            </a:r>
            <a:r>
              <a:rPr lang="lt-LT" sz="1470" dirty="0">
                <a:hlinkClick r:id="rId6" action="ppaction://hlinksldjump"/>
              </a:rPr>
              <a:t>see slide 10</a:t>
            </a:r>
            <a:r>
              <a:rPr lang="lt-LT" sz="1470" dirty="0"/>
              <a:t>).</a:t>
            </a:r>
          </a:p>
        </p:txBody>
      </p:sp>
      <p:sp>
        <p:nvSpPr>
          <p:cNvPr id="3" name="Rectangle 2"/>
          <p:cNvSpPr/>
          <p:nvPr/>
        </p:nvSpPr>
        <p:spPr>
          <a:xfrm>
            <a:off x="323528" y="692696"/>
            <a:ext cx="821286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1500" b="1" dirty="0">
                <a:solidFill>
                  <a:schemeClr val="bg1"/>
                </a:solidFill>
              </a:rPr>
              <a:t>Desk </a:t>
            </a:r>
            <a:r>
              <a:rPr lang="lt-LT" sz="1500" b="1" dirty="0" err="1">
                <a:solidFill>
                  <a:schemeClr val="bg1"/>
                </a:solidFill>
              </a:rPr>
              <a:t>and</a:t>
            </a:r>
            <a:r>
              <a:rPr lang="lt-LT" sz="1500" b="1" dirty="0">
                <a:solidFill>
                  <a:schemeClr val="bg1"/>
                </a:solidFill>
              </a:rPr>
              <a:t> </a:t>
            </a:r>
            <a:r>
              <a:rPr lang="en-US" sz="1500" b="1" dirty="0">
                <a:solidFill>
                  <a:schemeClr val="bg1"/>
                </a:solidFill>
              </a:rPr>
              <a:t>linking</a:t>
            </a:r>
            <a:r>
              <a:rPr lang="lt-LT" sz="1500" b="1" dirty="0">
                <a:solidFill>
                  <a:schemeClr val="bg1"/>
                </a:solidFill>
              </a:rPr>
              <a:t>„</a:t>
            </a:r>
            <a:r>
              <a:rPr lang="lt-LT" sz="1500" b="1" dirty="0" err="1">
                <a:solidFill>
                  <a:schemeClr val="bg1"/>
                </a:solidFill>
              </a:rPr>
              <a:t>Silent</a:t>
            </a:r>
            <a:r>
              <a:rPr lang="lt-LT" sz="1500" b="1" dirty="0">
                <a:solidFill>
                  <a:schemeClr val="bg1"/>
                </a:solidFill>
              </a:rPr>
              <a:t> Box“ wall</a:t>
            </a:r>
            <a:r>
              <a:rPr lang="lt-LT" sz="1500" b="1" dirty="0">
                <a:solidFill>
                  <a:srgbClr val="FF0000"/>
                </a:solidFill>
              </a:rPr>
              <a:t> </a:t>
            </a:r>
            <a:r>
              <a:rPr lang="lt-LT" sz="1500" b="1" dirty="0">
                <a:solidFill>
                  <a:schemeClr val="bg1"/>
                </a:solidFill>
              </a:rPr>
              <a:t>are combined.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6516216" y="394230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b="1" dirty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44408" y="2996952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b="1" dirty="0"/>
              <a:t>2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500679" y="3962751"/>
            <a:ext cx="328443" cy="328443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228871" y="3037841"/>
            <a:ext cx="328443" cy="328443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0707"/>
      </p:ext>
    </p:extLst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 Photo Albu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915</Words>
  <Application>Microsoft Office PowerPoint</Application>
  <PresentationFormat>On-screen Show (4:3)</PresentationFormat>
  <Paragraphs>133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Classic Photo Album</vt:lpstr>
      <vt:lpstr>PowerPoint Presentation</vt:lpstr>
      <vt:lpstr>Silence zone „SILENT BOX“  </vt:lpstr>
      <vt:lpstr>„SILENT BOX“ individual space</vt:lpstr>
      <vt:lpstr>„SILENT BOX“ modern accent</vt:lpstr>
      <vt:lpstr>„SILENT BOX“ in work environment</vt:lpstr>
      <vt:lpstr>Product range</vt:lpstr>
      <vt:lpstr>Acoustic walls</vt:lpstr>
      <vt:lpstr>Poufs (without backrest)</vt:lpstr>
      <vt:lpstr>Desk and linking central wall</vt:lpstr>
      <vt:lpstr>Easy wire management</vt:lpstr>
      <vt:lpstr>Acoustic walls interconnection</vt:lpstr>
      <vt:lpstr>Desk details and fittings</vt:lpstr>
      <vt:lpstr>Monitor holder</vt:lpstr>
      <vt:lpstr>Accessories</vt:lpstr>
      <vt:lpstr>PowerPoint Presentation</vt:lpstr>
      <vt:lpstr>Covers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2014-03-09T20:11:36Z</dcterms:created>
  <dcterms:modified xsi:type="dcterms:W3CDTF">2016-07-20T13:46:31Z</dcterms:modified>
</cp:coreProperties>
</file>